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x="18288000" cy="10287000"/>
  <p:notesSz cx="6858000" cy="9144000"/>
  <p:embeddedFontLst>
    <p:embeddedFont>
      <p:font typeface="Akzidenz-Grotesk Heavy" charset="1" panose="02000503050000020004"/>
      <p:regular r:id="rId34"/>
    </p:embeddedFont>
    <p:embeddedFont>
      <p:font typeface="Aileron Heavy" charset="1" panose="00000A00000000000000"/>
      <p:regular r:id="rId35"/>
    </p:embeddedFont>
    <p:embeddedFont>
      <p:font typeface="Aileron Bold" charset="1" panose="00000800000000000000"/>
      <p:regular r:id="rId36"/>
    </p:embeddedFont>
    <p:embeddedFont>
      <p:font typeface="Aileron" charset="1" panose="00000500000000000000"/>
      <p:regular r:id="rId37"/>
    </p:embeddedFont>
    <p:embeddedFont>
      <p:font typeface="Noto Serif Display" charset="1" panose="02020502080505020204"/>
      <p:regular r:id="rId38"/>
    </p:embeddedFont>
    <p:embeddedFont>
      <p:font typeface="Hatton" charset="1" panose="00000500000000000000"/>
      <p:regular r:id="rId39"/>
    </p:embeddedFont>
    <p:embeddedFont>
      <p:font typeface="Noto Sans Bold" charset="1" panose="020B0802040504020204"/>
      <p:regular r:id="rId40"/>
    </p:embeddedFont>
    <p:embeddedFont>
      <p:font typeface="Noto Sans" charset="1" panose="020B0502040504020204"/>
      <p:regular r:id="rId41"/>
    </p:embeddedFont>
    <p:embeddedFont>
      <p:font typeface="Canva Sans Bold" charset="1" panose="020B0803030501040103"/>
      <p:regular r:id="rId42"/>
    </p:embeddedFont>
    <p:embeddedFont>
      <p:font typeface="Canva Sans" charset="1" panose="020B0503030501040103"/>
      <p:regular r:id="rId43"/>
    </p:embeddedFont>
    <p:embeddedFont>
      <p:font typeface="League Gothic" charset="1" panose="00000500000000000000"/>
      <p:regular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svg>
</file>

<file path=ppt/media/image13.png>
</file>

<file path=ppt/media/image14.png>
</file>

<file path=ppt/media/image15.svg>
</file>

<file path=ppt/media/image16.png>
</file>

<file path=ppt/media/image17.svg>
</file>

<file path=ppt/media/image18.png>
</file>

<file path=ppt/media/image19.png>
</file>

<file path=ppt/media/image2.sv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svg>
</file>

<file path=ppt/media/image4.sv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svg>
</file>

<file path=ppt/media/image54.png>
</file>

<file path=ppt/media/image55.svg>
</file>

<file path=ppt/media/image56.png>
</file>

<file path=ppt/media/image57.sv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6.svg" Type="http://schemas.openxmlformats.org/officeDocument/2006/relationships/image"/><Relationship Id="rId11" Target="../media/image27.png" Type="http://schemas.openxmlformats.org/officeDocument/2006/relationships/image"/><Relationship Id="rId12" Target="../media/image28.svg" Type="http://schemas.openxmlformats.org/officeDocument/2006/relationships/image"/><Relationship Id="rId13" Target="../media/image29.png" Type="http://schemas.openxmlformats.org/officeDocument/2006/relationships/image"/><Relationship Id="rId14" Target="../media/image30.svg" Type="http://schemas.openxmlformats.org/officeDocument/2006/relationships/image"/><Relationship Id="rId2" Target="../media/image18.pn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23.png" Type="http://schemas.openxmlformats.org/officeDocument/2006/relationships/image"/><Relationship Id="rId8" Target="../media/image24.svg" Type="http://schemas.openxmlformats.org/officeDocument/2006/relationships/image"/><Relationship Id="rId9" Target="../media/image2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 Id="rId3" Target="../media/image3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7.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8.png" Type="http://schemas.openxmlformats.org/officeDocument/2006/relationships/image"/><Relationship Id="rId3" Target="../media/image39.svg" Type="http://schemas.openxmlformats.org/officeDocument/2006/relationships/image"/><Relationship Id="rId4" Target="../media/image40.png" Type="http://schemas.openxmlformats.org/officeDocument/2006/relationships/image"/><Relationship Id="rId5" Target="../media/image41.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7.png" Type="http://schemas.openxmlformats.org/officeDocument/2006/relationships/image"/><Relationship Id="rId3" Target="../media/image42.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3.png" Type="http://schemas.openxmlformats.org/officeDocument/2006/relationships/image"/><Relationship Id="rId3" Target="../media/image44.png" Type="http://schemas.openxmlformats.org/officeDocument/2006/relationships/image"/><Relationship Id="rId4" Target="../media/image45.png" Type="http://schemas.openxmlformats.org/officeDocument/2006/relationships/image"/><Relationship Id="rId5" Target="../media/image46.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7.png" Type="http://schemas.openxmlformats.org/officeDocument/2006/relationships/image"/><Relationship Id="rId3" Target="../media/image48.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9.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0.png" Type="http://schemas.openxmlformats.org/officeDocument/2006/relationships/image"/><Relationship Id="rId3" Target="../media/image51.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2.png" Type="http://schemas.openxmlformats.org/officeDocument/2006/relationships/image"/><Relationship Id="rId3" Target="../media/image53.svg" Type="http://schemas.openxmlformats.org/officeDocument/2006/relationships/image"/><Relationship Id="rId4" Target="../media/image54.png" Type="http://schemas.openxmlformats.org/officeDocument/2006/relationships/image"/><Relationship Id="rId5" Target="../media/image55.svg" Type="http://schemas.openxmlformats.org/officeDocument/2006/relationships/image"/><Relationship Id="rId6" Target="../media/image56.png" Type="http://schemas.openxmlformats.org/officeDocument/2006/relationships/image"/><Relationship Id="rId7" Target="../media/image5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788593"/>
        </a:solidFill>
      </p:bgPr>
    </p:bg>
    <p:spTree>
      <p:nvGrpSpPr>
        <p:cNvPr id="1" name=""/>
        <p:cNvGrpSpPr/>
        <p:nvPr/>
      </p:nvGrpSpPr>
      <p:grpSpPr>
        <a:xfrm>
          <a:off x="0" y="0"/>
          <a:ext cx="0" cy="0"/>
          <a:chOff x="0" y="0"/>
          <a:chExt cx="0" cy="0"/>
        </a:xfrm>
      </p:grpSpPr>
      <p:grpSp>
        <p:nvGrpSpPr>
          <p:cNvPr name="Group 2" id="2"/>
          <p:cNvGrpSpPr/>
          <p:nvPr/>
        </p:nvGrpSpPr>
        <p:grpSpPr>
          <a:xfrm rot="0">
            <a:off x="1589971" y="0"/>
            <a:ext cx="9135356" cy="10287000"/>
            <a:chOff x="0" y="0"/>
            <a:chExt cx="2406020" cy="2709333"/>
          </a:xfrm>
        </p:grpSpPr>
        <p:sp>
          <p:nvSpPr>
            <p:cNvPr name="Freeform 3" id="3"/>
            <p:cNvSpPr/>
            <p:nvPr/>
          </p:nvSpPr>
          <p:spPr>
            <a:xfrm flipH="false" flipV="false" rot="0">
              <a:off x="0" y="0"/>
              <a:ext cx="2406020" cy="2709333"/>
            </a:xfrm>
            <a:custGeom>
              <a:avLst/>
              <a:gdLst/>
              <a:ahLst/>
              <a:cxnLst/>
              <a:rect r="r" b="b" t="t" l="l"/>
              <a:pathLst>
                <a:path h="2709333" w="2406020">
                  <a:moveTo>
                    <a:pt x="0" y="0"/>
                  </a:moveTo>
                  <a:lnTo>
                    <a:pt x="2406020" y="0"/>
                  </a:lnTo>
                  <a:lnTo>
                    <a:pt x="2406020" y="2709333"/>
                  </a:lnTo>
                  <a:lnTo>
                    <a:pt x="0" y="2709333"/>
                  </a:lnTo>
                  <a:close/>
                </a:path>
              </a:pathLst>
            </a:custGeom>
            <a:solidFill>
              <a:srgbClr val="FFFFFF"/>
            </a:solidFill>
          </p:spPr>
        </p:sp>
        <p:sp>
          <p:nvSpPr>
            <p:cNvPr name="TextBox 4" id="4"/>
            <p:cNvSpPr txBox="true"/>
            <p:nvPr/>
          </p:nvSpPr>
          <p:spPr>
            <a:xfrm>
              <a:off x="0" y="-38100"/>
              <a:ext cx="2406020" cy="2747433"/>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5400000">
            <a:off x="-541634" y="2736103"/>
            <a:ext cx="2649639" cy="786806"/>
          </a:xfrm>
          <a:custGeom>
            <a:avLst/>
            <a:gdLst/>
            <a:ahLst/>
            <a:cxnLst/>
            <a:rect r="r" b="b" t="t" l="l"/>
            <a:pathLst>
              <a:path h="786806" w="2649639">
                <a:moveTo>
                  <a:pt x="0" y="0"/>
                </a:moveTo>
                <a:lnTo>
                  <a:pt x="2649639" y="0"/>
                </a:lnTo>
                <a:lnTo>
                  <a:pt x="2649639" y="786806"/>
                </a:lnTo>
                <a:lnTo>
                  <a:pt x="0" y="78680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178272" y="2248254"/>
            <a:ext cx="7796813" cy="6365035"/>
          </a:xfrm>
          <a:custGeom>
            <a:avLst/>
            <a:gdLst/>
            <a:ahLst/>
            <a:cxnLst/>
            <a:rect r="r" b="b" t="t" l="l"/>
            <a:pathLst>
              <a:path h="6365035" w="7796813">
                <a:moveTo>
                  <a:pt x="0" y="0"/>
                </a:moveTo>
                <a:lnTo>
                  <a:pt x="7796813" y="0"/>
                </a:lnTo>
                <a:lnTo>
                  <a:pt x="7796813" y="6365034"/>
                </a:lnTo>
                <a:lnTo>
                  <a:pt x="0" y="636503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2404438" y="1707110"/>
            <a:ext cx="7773834" cy="2910205"/>
          </a:xfrm>
          <a:prstGeom prst="rect">
            <a:avLst/>
          </a:prstGeom>
        </p:spPr>
        <p:txBody>
          <a:bodyPr anchor="t" rtlCol="false" tIns="0" lIns="0" bIns="0" rIns="0">
            <a:spAutoFit/>
          </a:bodyPr>
          <a:lstStyle/>
          <a:p>
            <a:pPr algn="l">
              <a:lnSpc>
                <a:spcPts val="5599"/>
              </a:lnSpc>
            </a:pPr>
            <a:r>
              <a:rPr lang="en-US" sz="3999" b="true">
                <a:solidFill>
                  <a:srgbClr val="283C4C"/>
                </a:solidFill>
                <a:latin typeface="Akzidenz-Grotesk Heavy"/>
                <a:ea typeface="Akzidenz-Grotesk Heavy"/>
                <a:cs typeface="Akzidenz-Grotesk Heavy"/>
                <a:sym typeface="Akzidenz-Grotesk Heavy"/>
              </a:rPr>
              <a:t>SECURE IOMT GATEWAY FOR INDOOR ENVIRONMENT QUALITY MONITORING SYSTEM IN EEG LAB</a:t>
            </a:r>
          </a:p>
        </p:txBody>
      </p:sp>
      <p:sp>
        <p:nvSpPr>
          <p:cNvPr name="TextBox 8" id="8"/>
          <p:cNvSpPr txBox="true"/>
          <p:nvPr/>
        </p:nvSpPr>
        <p:spPr>
          <a:xfrm rot="0">
            <a:off x="2404438" y="5417008"/>
            <a:ext cx="6613708" cy="481330"/>
          </a:xfrm>
          <a:prstGeom prst="rect">
            <a:avLst/>
          </a:prstGeom>
        </p:spPr>
        <p:txBody>
          <a:bodyPr anchor="t" rtlCol="false" tIns="0" lIns="0" bIns="0" rIns="0">
            <a:spAutoFit/>
          </a:bodyPr>
          <a:lstStyle/>
          <a:p>
            <a:pPr algn="l">
              <a:lnSpc>
                <a:spcPts val="3919"/>
              </a:lnSpc>
            </a:pPr>
            <a:r>
              <a:rPr lang="en-US" sz="2799" b="true">
                <a:solidFill>
                  <a:srgbClr val="283C4C"/>
                </a:solidFill>
                <a:latin typeface="Aileron Heavy"/>
                <a:ea typeface="Aileron Heavy"/>
                <a:cs typeface="Aileron Heavy"/>
                <a:sym typeface="Aileron Heavy"/>
              </a:rPr>
              <a:t>MEMBERS OF GROUP:</a:t>
            </a:r>
          </a:p>
        </p:txBody>
      </p:sp>
      <p:sp>
        <p:nvSpPr>
          <p:cNvPr name="TextBox 9" id="9"/>
          <p:cNvSpPr txBox="true"/>
          <p:nvPr/>
        </p:nvSpPr>
        <p:spPr>
          <a:xfrm rot="0">
            <a:off x="2404438" y="8315791"/>
            <a:ext cx="3227742" cy="481330"/>
          </a:xfrm>
          <a:prstGeom prst="rect">
            <a:avLst/>
          </a:prstGeom>
        </p:spPr>
        <p:txBody>
          <a:bodyPr anchor="t" rtlCol="false" tIns="0" lIns="0" bIns="0" rIns="0">
            <a:spAutoFit/>
          </a:bodyPr>
          <a:lstStyle/>
          <a:p>
            <a:pPr algn="l">
              <a:lnSpc>
                <a:spcPts val="3919"/>
              </a:lnSpc>
            </a:pPr>
            <a:r>
              <a:rPr lang="en-US" sz="2799" b="true">
                <a:solidFill>
                  <a:srgbClr val="283C4C"/>
                </a:solidFill>
                <a:latin typeface="Aileron Heavy"/>
                <a:ea typeface="Aileron Heavy"/>
                <a:cs typeface="Aileron Heavy"/>
                <a:sym typeface="Aileron Heavy"/>
              </a:rPr>
              <a:t>INSTRUCTOR:</a:t>
            </a:r>
          </a:p>
        </p:txBody>
      </p:sp>
      <p:sp>
        <p:nvSpPr>
          <p:cNvPr name="TextBox 10" id="10"/>
          <p:cNvSpPr txBox="true"/>
          <p:nvPr/>
        </p:nvSpPr>
        <p:spPr>
          <a:xfrm rot="0">
            <a:off x="2404438" y="662942"/>
            <a:ext cx="4776323" cy="349250"/>
          </a:xfrm>
          <a:prstGeom prst="rect">
            <a:avLst/>
          </a:prstGeom>
        </p:spPr>
        <p:txBody>
          <a:bodyPr anchor="t" rtlCol="false" tIns="0" lIns="0" bIns="0" rIns="0">
            <a:spAutoFit/>
          </a:bodyPr>
          <a:lstStyle/>
          <a:p>
            <a:pPr algn="l">
              <a:lnSpc>
                <a:spcPts val="2800"/>
              </a:lnSpc>
            </a:pPr>
            <a:r>
              <a:rPr lang="en-US" sz="2000" b="true">
                <a:solidFill>
                  <a:srgbClr val="283C4C"/>
                </a:solidFill>
                <a:latin typeface="Aileron Heavy"/>
                <a:ea typeface="Aileron Heavy"/>
                <a:cs typeface="Aileron Heavy"/>
                <a:sym typeface="Aileron Heavy"/>
              </a:rPr>
              <a:t>INTERNET OF MEDICAL THINGS</a:t>
            </a:r>
          </a:p>
        </p:txBody>
      </p:sp>
      <p:sp>
        <p:nvSpPr>
          <p:cNvPr name="TextBox 11" id="11"/>
          <p:cNvSpPr txBox="true"/>
          <p:nvPr/>
        </p:nvSpPr>
        <p:spPr>
          <a:xfrm rot="0">
            <a:off x="2404438" y="5996643"/>
            <a:ext cx="8654529" cy="1663065"/>
          </a:xfrm>
          <a:prstGeom prst="rect">
            <a:avLst/>
          </a:prstGeom>
        </p:spPr>
        <p:txBody>
          <a:bodyPr anchor="t" rtlCol="false" tIns="0" lIns="0" bIns="0" rIns="0">
            <a:spAutoFit/>
          </a:bodyPr>
          <a:lstStyle/>
          <a:p>
            <a:pPr algn="just">
              <a:lnSpc>
                <a:spcPts val="3359"/>
              </a:lnSpc>
            </a:pPr>
            <a:r>
              <a:rPr lang="en-US" sz="2400" b="true">
                <a:solidFill>
                  <a:srgbClr val="283C4C"/>
                </a:solidFill>
                <a:latin typeface="Aileron Bold"/>
                <a:ea typeface="Aileron Bold"/>
                <a:cs typeface="Aileron Bold"/>
                <a:sym typeface="Aileron Bold"/>
              </a:rPr>
              <a:t>Nguyen Thi Diem Anh - 20213653</a:t>
            </a:r>
          </a:p>
          <a:p>
            <a:pPr algn="just">
              <a:lnSpc>
                <a:spcPts val="3359"/>
              </a:lnSpc>
            </a:pPr>
            <a:r>
              <a:rPr lang="en-US" sz="2400" b="true">
                <a:solidFill>
                  <a:srgbClr val="283C4C"/>
                </a:solidFill>
                <a:latin typeface="Aileron Bold"/>
                <a:ea typeface="Aileron Bold"/>
                <a:cs typeface="Aileron Bold"/>
                <a:sym typeface="Aileron Bold"/>
              </a:rPr>
              <a:t>Ngo Thuy Duong - 20213659</a:t>
            </a:r>
          </a:p>
          <a:p>
            <a:pPr algn="just">
              <a:lnSpc>
                <a:spcPts val="3359"/>
              </a:lnSpc>
            </a:pPr>
            <a:r>
              <a:rPr lang="en-US" sz="2400" b="true">
                <a:solidFill>
                  <a:srgbClr val="283C4C"/>
                </a:solidFill>
                <a:latin typeface="Aileron Bold"/>
                <a:ea typeface="Aileron Bold"/>
                <a:cs typeface="Aileron Bold"/>
                <a:sym typeface="Aileron Bold"/>
              </a:rPr>
              <a:t>Tran Mai Linh - 20213675</a:t>
            </a:r>
          </a:p>
          <a:p>
            <a:pPr algn="just">
              <a:lnSpc>
                <a:spcPts val="3359"/>
              </a:lnSpc>
            </a:pPr>
            <a:r>
              <a:rPr lang="en-US" sz="2400" b="true">
                <a:solidFill>
                  <a:srgbClr val="283C4C"/>
                </a:solidFill>
                <a:latin typeface="Aileron Bold"/>
                <a:ea typeface="Aileron Bold"/>
                <a:cs typeface="Aileron Bold"/>
                <a:sym typeface="Aileron Bold"/>
              </a:rPr>
              <a:t>Zajmena Hasa - 2024T0041</a:t>
            </a:r>
          </a:p>
        </p:txBody>
      </p:sp>
      <p:sp>
        <p:nvSpPr>
          <p:cNvPr name="TextBox 12" id="12"/>
          <p:cNvSpPr txBox="true"/>
          <p:nvPr/>
        </p:nvSpPr>
        <p:spPr>
          <a:xfrm rot="0">
            <a:off x="5584555" y="8353574"/>
            <a:ext cx="3433591" cy="405765"/>
          </a:xfrm>
          <a:prstGeom prst="rect">
            <a:avLst/>
          </a:prstGeom>
        </p:spPr>
        <p:txBody>
          <a:bodyPr anchor="t" rtlCol="false" tIns="0" lIns="0" bIns="0" rIns="0">
            <a:spAutoFit/>
          </a:bodyPr>
          <a:lstStyle/>
          <a:p>
            <a:pPr algn="just">
              <a:lnSpc>
                <a:spcPts val="3359"/>
              </a:lnSpc>
            </a:pPr>
            <a:r>
              <a:rPr lang="en-US" sz="2400" b="true">
                <a:solidFill>
                  <a:srgbClr val="283C4C"/>
                </a:solidFill>
                <a:latin typeface="Aileron Bold"/>
                <a:ea typeface="Aileron Bold"/>
                <a:cs typeface="Aileron Bold"/>
                <a:sym typeface="Aileron Bold"/>
              </a:rPr>
              <a:t>Dr. Dao Viet Hung</a:t>
            </a:r>
          </a:p>
        </p:txBody>
      </p:sp>
      <p:sp>
        <p:nvSpPr>
          <p:cNvPr name="TextBox 13" id="13"/>
          <p:cNvSpPr txBox="true"/>
          <p:nvPr/>
        </p:nvSpPr>
        <p:spPr>
          <a:xfrm rot="0">
            <a:off x="5584555" y="8711714"/>
            <a:ext cx="3433591" cy="405765"/>
          </a:xfrm>
          <a:prstGeom prst="rect">
            <a:avLst/>
          </a:prstGeom>
        </p:spPr>
        <p:txBody>
          <a:bodyPr anchor="t" rtlCol="false" tIns="0" lIns="0" bIns="0" rIns="0">
            <a:spAutoFit/>
          </a:bodyPr>
          <a:lstStyle/>
          <a:p>
            <a:pPr algn="just">
              <a:lnSpc>
                <a:spcPts val="3359"/>
              </a:lnSpc>
            </a:pPr>
            <a:r>
              <a:rPr lang="en-US" sz="2400" b="true">
                <a:solidFill>
                  <a:srgbClr val="283C4C"/>
                </a:solidFill>
                <a:latin typeface="Aileron Bold"/>
                <a:ea typeface="Aileron Bold"/>
                <a:cs typeface="Aileron Bold"/>
                <a:sym typeface="Aileron Bold"/>
              </a:rPr>
              <a:t>Dr. Pham Phuc Ngoc</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1522730"/>
          <a:ext cx="16230600" cy="7181850"/>
        </p:xfrm>
        <a:graphic>
          <a:graphicData uri="http://schemas.openxmlformats.org/drawingml/2006/table">
            <a:tbl>
              <a:tblPr/>
              <a:tblGrid>
                <a:gridCol w="4411283"/>
                <a:gridCol w="3673843"/>
                <a:gridCol w="3673843"/>
                <a:gridCol w="4471631"/>
              </a:tblGrid>
              <a:tr h="687624">
                <a:tc>
                  <a:txBody>
                    <a:bodyPr anchor="t" rtlCol="false"/>
                    <a:lstStyle/>
                    <a:p>
                      <a:pPr algn="ctr">
                        <a:lnSpc>
                          <a:spcPts val="3359"/>
                        </a:lnSpc>
                        <a:defRPr/>
                      </a:pPr>
                      <a:r>
                        <a:rPr lang="en-US" sz="2399" b="true">
                          <a:solidFill>
                            <a:srgbClr val="FFFFFF"/>
                          </a:solidFill>
                          <a:latin typeface="Aileron Bold"/>
                          <a:ea typeface="Aileron Bold"/>
                          <a:cs typeface="Aileron Bold"/>
                          <a:sym typeface="Aileron Bold"/>
                        </a:rPr>
                        <a:t>Feature</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788593"/>
                    </a:solidFill>
                  </a:tcPr>
                </a:tc>
                <a:tc>
                  <a:txBody>
                    <a:bodyPr anchor="t" rtlCol="false"/>
                    <a:lstStyle/>
                    <a:p>
                      <a:pPr algn="ctr">
                        <a:lnSpc>
                          <a:spcPts val="3359"/>
                        </a:lnSpc>
                        <a:defRPr/>
                      </a:pPr>
                      <a:r>
                        <a:rPr lang="en-US" sz="2399" b="true">
                          <a:solidFill>
                            <a:srgbClr val="FFFFFF"/>
                          </a:solidFill>
                          <a:latin typeface="Aileron Bold"/>
                          <a:ea typeface="Aileron Bold"/>
                          <a:cs typeface="Aileron Bold"/>
                          <a:sym typeface="Aileron Bold"/>
                        </a:rPr>
                        <a:t>MQTT</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788593"/>
                    </a:solidFill>
                  </a:tcPr>
                </a:tc>
                <a:tc>
                  <a:txBody>
                    <a:bodyPr anchor="t" rtlCol="false"/>
                    <a:lstStyle/>
                    <a:p>
                      <a:pPr algn="ctr">
                        <a:lnSpc>
                          <a:spcPts val="3359"/>
                        </a:lnSpc>
                        <a:defRPr/>
                      </a:pPr>
                      <a:r>
                        <a:rPr lang="en-US" sz="2399" b="true">
                          <a:solidFill>
                            <a:srgbClr val="FFFFFF"/>
                          </a:solidFill>
                          <a:latin typeface="Aileron Bold"/>
                          <a:ea typeface="Aileron Bold"/>
                          <a:cs typeface="Aileron Bold"/>
                          <a:sym typeface="Aileron Bold"/>
                        </a:rPr>
                        <a:t>HTTP</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788593"/>
                    </a:solidFill>
                  </a:tcPr>
                </a:tc>
                <a:tc>
                  <a:txBody>
                    <a:bodyPr anchor="t" rtlCol="false"/>
                    <a:lstStyle/>
                    <a:p>
                      <a:pPr algn="ctr">
                        <a:lnSpc>
                          <a:spcPts val="3359"/>
                        </a:lnSpc>
                        <a:defRPr/>
                      </a:pPr>
                      <a:r>
                        <a:rPr lang="en-US" sz="2399" b="true">
                          <a:solidFill>
                            <a:srgbClr val="FFFFFF"/>
                          </a:solidFill>
                          <a:latin typeface="Aileron Bold"/>
                          <a:ea typeface="Aileron Bold"/>
                          <a:cs typeface="Aileron Bold"/>
                          <a:sym typeface="Aileron Bold"/>
                        </a:rPr>
                        <a:t>CoAP</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788593"/>
                    </a:solidFill>
                  </a:tcPr>
                </a:tc>
              </a:tr>
              <a:tr h="1107839">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Communication Model</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Publish/Subscribe</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Request/Response</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Request/Response</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687624">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Transport Protocol</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TCP</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TCP</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UDP</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687624">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Efficiency</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Moderate</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High</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Low</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687624">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Power Consumption</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Moderate</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High</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Low</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107839">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Reliability</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High (QoS levels 0, 1, 2)</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Reliable but no QoS</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Lightweight reliability (ACKs)</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687624">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Security</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TLS/SSL</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HTTPS</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DTLS</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528053">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Bandwidth Efficiency</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High (minimal overhead, efficient for small messages)</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Low (high overhead, inefficient for small messages)</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Very High (minimal overhead, optimized for low bandwidth)</a:t>
                      </a:r>
                      <a:endParaRPr lang="en-US" sz="1100"/>
                    </a:p>
                  </a:txBody>
                  <a:tcPr marL="123825" marR="123825" marT="123825" marB="1238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028700" y="420370"/>
            <a:ext cx="6767873" cy="1102360"/>
          </a:xfrm>
          <a:prstGeom prst="rect">
            <a:avLst/>
          </a:prstGeom>
        </p:spPr>
        <p:txBody>
          <a:bodyPr anchor="t" rtlCol="false" tIns="0" lIns="0" bIns="0" rIns="0">
            <a:spAutoFit/>
          </a:bodyPr>
          <a:lstStyle/>
          <a:p>
            <a:pPr algn="l">
              <a:lnSpc>
                <a:spcPts val="7669"/>
              </a:lnSpc>
            </a:pPr>
            <a:r>
              <a:rPr lang="en-US" sz="6499" b="true">
                <a:solidFill>
                  <a:srgbClr val="283C4C"/>
                </a:solidFill>
                <a:latin typeface="Akzidenz-Grotesk Heavy"/>
                <a:ea typeface="Akzidenz-Grotesk Heavy"/>
                <a:cs typeface="Akzidenz-Grotesk Heavy"/>
                <a:sym typeface="Akzidenz-Grotesk Heavy"/>
              </a:rPr>
              <a:t>Methods</a:t>
            </a:r>
          </a:p>
        </p:txBody>
      </p:sp>
      <p:sp>
        <p:nvSpPr>
          <p:cNvPr name="TextBox 4" id="4"/>
          <p:cNvSpPr txBox="true"/>
          <p:nvPr/>
        </p:nvSpPr>
        <p:spPr>
          <a:xfrm rot="0">
            <a:off x="614963" y="8776971"/>
            <a:ext cx="17058074" cy="905508"/>
          </a:xfrm>
          <a:prstGeom prst="rect">
            <a:avLst/>
          </a:prstGeom>
        </p:spPr>
        <p:txBody>
          <a:bodyPr anchor="t" rtlCol="false" tIns="0" lIns="0" bIns="0" rIns="0">
            <a:spAutoFit/>
          </a:bodyPr>
          <a:lstStyle/>
          <a:p>
            <a:pPr algn="ctr">
              <a:lnSpc>
                <a:spcPts val="3640"/>
              </a:lnSpc>
              <a:spcBef>
                <a:spcPct val="0"/>
              </a:spcBef>
            </a:pPr>
            <a:r>
              <a:rPr lang="en-US" sz="2600">
                <a:solidFill>
                  <a:srgbClr val="283C4C"/>
                </a:solidFill>
                <a:latin typeface="Aileron"/>
                <a:ea typeface="Aileron"/>
                <a:cs typeface="Aileron"/>
                <a:sym typeface="Aileron"/>
              </a:rPr>
              <a:t>Choose </a:t>
            </a:r>
            <a:r>
              <a:rPr lang="en-US" sz="2600">
                <a:solidFill>
                  <a:srgbClr val="283C4C"/>
                </a:solidFill>
                <a:latin typeface="Aileron"/>
                <a:ea typeface="Aileron"/>
                <a:cs typeface="Aileron"/>
                <a:sym typeface="Aileron"/>
              </a:rPr>
              <a:t>MQTT for indoor environmental monitoring in an EEG lab as the system needs to continuously track multiple parameters (temperature, humidity,...) and ensure reliable, low-bandwidth communication</a:t>
            </a:r>
          </a:p>
        </p:txBody>
      </p:sp>
      <p:grpSp>
        <p:nvGrpSpPr>
          <p:cNvPr name="Group 5" id="5"/>
          <p:cNvGrpSpPr/>
          <p:nvPr/>
        </p:nvGrpSpPr>
        <p:grpSpPr>
          <a:xfrm rot="0">
            <a:off x="364301" y="448078"/>
            <a:ext cx="174796" cy="17479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7" id="7"/>
          <p:cNvGrpSpPr/>
          <p:nvPr/>
        </p:nvGrpSpPr>
        <p:grpSpPr>
          <a:xfrm rot="0">
            <a:off x="17781502" y="448078"/>
            <a:ext cx="174796" cy="174796"/>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9" id="9"/>
          <p:cNvGrpSpPr/>
          <p:nvPr/>
        </p:nvGrpSpPr>
        <p:grpSpPr>
          <a:xfrm rot="0">
            <a:off x="364301" y="9646702"/>
            <a:ext cx="174796" cy="17479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1" id="11"/>
          <p:cNvGrpSpPr/>
          <p:nvPr/>
        </p:nvGrpSpPr>
        <p:grpSpPr>
          <a:xfrm rot="0">
            <a:off x="17781502" y="9646702"/>
            <a:ext cx="174796" cy="174796"/>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sp>
        <p:nvSpPr>
          <p:cNvPr name="TextBox 13" id="13"/>
          <p:cNvSpPr txBox="true"/>
          <p:nvPr/>
        </p:nvSpPr>
        <p:spPr>
          <a:xfrm rot="0">
            <a:off x="17097226" y="823277"/>
            <a:ext cx="162074" cy="372745"/>
          </a:xfrm>
          <a:prstGeom prst="rect">
            <a:avLst/>
          </a:prstGeom>
        </p:spPr>
        <p:txBody>
          <a:bodyPr anchor="t" rtlCol="false" tIns="0" lIns="0" bIns="0" rIns="0">
            <a:spAutoFit/>
          </a:bodyPr>
          <a:lstStyle/>
          <a:p>
            <a:pPr algn="ctr">
              <a:lnSpc>
                <a:spcPts val="3079"/>
              </a:lnSpc>
              <a:spcBef>
                <a:spcPct val="0"/>
              </a:spcBef>
            </a:pPr>
            <a:r>
              <a:rPr lang="en-US" sz="2199">
                <a:solidFill>
                  <a:srgbClr val="283C4C"/>
                </a:solidFill>
                <a:latin typeface="Aileron"/>
                <a:ea typeface="Aileron"/>
                <a:cs typeface="Aileron"/>
                <a:sym typeface="Aileron"/>
              </a:rPr>
              <a:t>5</a:t>
            </a:r>
          </a:p>
        </p:txBody>
      </p:sp>
      <p:sp>
        <p:nvSpPr>
          <p:cNvPr name="TextBox 14" id="1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283C4C"/>
                </a:solidFill>
                <a:latin typeface="Noto Serif Display"/>
                <a:ea typeface="Noto Serif Display"/>
                <a:cs typeface="Noto Serif Display"/>
                <a:sym typeface="Noto Serif Display"/>
              </a:rPr>
              <a:t>10</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1988291"/>
          <a:ext cx="16230600" cy="7270009"/>
        </p:xfrm>
        <a:graphic>
          <a:graphicData uri="http://schemas.openxmlformats.org/drawingml/2006/table">
            <a:tbl>
              <a:tblPr/>
              <a:tblGrid>
                <a:gridCol w="2517670"/>
                <a:gridCol w="4678189"/>
                <a:gridCol w="4517371"/>
                <a:gridCol w="4517371"/>
              </a:tblGrid>
              <a:tr h="627309">
                <a:tc>
                  <a:txBody>
                    <a:bodyPr anchor="t" rtlCol="false"/>
                    <a:lstStyle/>
                    <a:p>
                      <a:pPr algn="ctr">
                        <a:lnSpc>
                          <a:spcPts val="3359"/>
                        </a:lnSpc>
                        <a:defRPr/>
                      </a:pPr>
                      <a:r>
                        <a:rPr lang="en-US" sz="2399" b="true">
                          <a:solidFill>
                            <a:srgbClr val="FFFFFF"/>
                          </a:solidFill>
                          <a:latin typeface="Aileron Bold"/>
                          <a:ea typeface="Aileron Bold"/>
                          <a:cs typeface="Aileron Bold"/>
                          <a:sym typeface="Aileron Bold"/>
                        </a:rPr>
                        <a:t>Criteria</a:t>
                      </a:r>
                      <a:endParaRPr lang="en-US" sz="1100"/>
                    </a:p>
                  </a:txBody>
                  <a:tcPr marL="0" marR="0" marT="0" marB="0" anchor="ctr">
                    <a:lnL cmpd="sng" algn="ctr" cap="flat" w="3810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3810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788593"/>
                    </a:solidFill>
                  </a:tcPr>
                </a:tc>
                <a:tc>
                  <a:txBody>
                    <a:bodyPr anchor="t" rtlCol="false"/>
                    <a:lstStyle/>
                    <a:p>
                      <a:pPr algn="ctr">
                        <a:lnSpc>
                          <a:spcPts val="3359"/>
                        </a:lnSpc>
                        <a:defRPr/>
                      </a:pPr>
                      <a:r>
                        <a:rPr lang="en-US" sz="2399" b="true">
                          <a:solidFill>
                            <a:srgbClr val="FFFFFF"/>
                          </a:solidFill>
                          <a:latin typeface="Aileron Bold"/>
                          <a:ea typeface="Aileron Bold"/>
                          <a:cs typeface="Aileron Bold"/>
                          <a:sym typeface="Aileron Bold"/>
                        </a:rPr>
                        <a:t>Bluetooth</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3810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788593"/>
                    </a:solidFill>
                  </a:tcPr>
                </a:tc>
                <a:tc>
                  <a:txBody>
                    <a:bodyPr anchor="t" rtlCol="false"/>
                    <a:lstStyle/>
                    <a:p>
                      <a:pPr algn="ctr">
                        <a:lnSpc>
                          <a:spcPts val="3359"/>
                        </a:lnSpc>
                        <a:defRPr/>
                      </a:pPr>
                      <a:r>
                        <a:rPr lang="en-US" sz="2399" b="true">
                          <a:solidFill>
                            <a:srgbClr val="FFFFFF"/>
                          </a:solidFill>
                          <a:latin typeface="Aileron Bold"/>
                          <a:ea typeface="Aileron Bold"/>
                          <a:cs typeface="Aileron Bold"/>
                          <a:sym typeface="Aileron Bold"/>
                        </a:rPr>
                        <a:t>Wi-fi</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3810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788593"/>
                    </a:solidFill>
                  </a:tcPr>
                </a:tc>
                <a:tc>
                  <a:txBody>
                    <a:bodyPr anchor="t" rtlCol="false"/>
                    <a:lstStyle/>
                    <a:p>
                      <a:pPr algn="ctr">
                        <a:lnSpc>
                          <a:spcPts val="3359"/>
                        </a:lnSpc>
                        <a:defRPr/>
                      </a:pPr>
                      <a:r>
                        <a:rPr lang="en-US" sz="2399" b="true">
                          <a:solidFill>
                            <a:srgbClr val="FFFFFF"/>
                          </a:solidFill>
                          <a:latin typeface="Aileron Bold"/>
                          <a:ea typeface="Aileron Bold"/>
                          <a:cs typeface="Aileron Bold"/>
                          <a:sym typeface="Aileron Bold"/>
                        </a:rPr>
                        <a:t>USB cable</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38100">
                      <a:solidFill>
                        <a:srgbClr val="283C4C"/>
                      </a:solidFill>
                      <a:prstDash val="solid"/>
                      <a:round/>
                      <a:headEnd type="none" w="med" len="med"/>
                      <a:tailEnd type="none" w="med" len="med"/>
                    </a:lnR>
                    <a:lnT cmpd="sng" algn="ctr" cap="flat" w="3810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788593"/>
                    </a:solidFill>
                  </a:tcPr>
                </a:tc>
              </a:tr>
              <a:tr h="1007724">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Range</a:t>
                      </a:r>
                      <a:endParaRPr lang="en-US" sz="1100"/>
                    </a:p>
                  </a:txBody>
                  <a:tcPr marL="0" marR="0" marT="0" marB="0" anchor="ctr">
                    <a:lnL cmpd="sng" algn="ctr" cap="flat" w="3810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DEDFDF"/>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Medium (~10m)</a:t>
                      </a:r>
                      <a:endParaRPr lang="en-US" sz="1100"/>
                    </a:p>
                    <a:p>
                      <a:pPr algn="ctr">
                        <a:lnSpc>
                          <a:spcPts val="3359"/>
                        </a:lnSpc>
                      </a:pPr>
                      <a:r>
                        <a:rPr lang="en-US" sz="2399">
                          <a:solidFill>
                            <a:srgbClr val="000000"/>
                          </a:solidFill>
                          <a:latin typeface="Aileron"/>
                          <a:ea typeface="Aileron"/>
                          <a:cs typeface="Aileron"/>
                          <a:sym typeface="Aileron"/>
                        </a:rPr>
                        <a:t>-&gt; suitable for lab environment</a:t>
                      </a:r>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Large (~30m)</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Short</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3810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r>
              <a:tr h="763769">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Data Rate</a:t>
                      </a:r>
                      <a:endParaRPr lang="en-US" sz="1100"/>
                    </a:p>
                  </a:txBody>
                  <a:tcPr marL="0" marR="0" marT="0" marB="0" anchor="ctr">
                    <a:lnL cmpd="sng" algn="ctr" cap="flat" w="3810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DEDFDF"/>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Medium (~1 Mbps)</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High (~100Mbps)</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High</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3810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r>
              <a:tr h="1076683">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Stability</a:t>
                      </a:r>
                      <a:endParaRPr lang="en-US" sz="1100"/>
                    </a:p>
                  </a:txBody>
                  <a:tcPr marL="0" marR="0" marT="0" marB="0" anchor="ctr">
                    <a:lnL cmpd="sng" algn="ctr" cap="flat" w="3810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DEDFDF"/>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Good, low interference</a:t>
                      </a:r>
                      <a:endParaRPr lang="en-US" sz="1100"/>
                    </a:p>
                    <a:p>
                      <a:pPr algn="ctr">
                        <a:lnSpc>
                          <a:spcPts val="3359"/>
                        </a:lnSpc>
                      </a:pPr>
                      <a:r>
                        <a:rPr lang="en-US" sz="2399">
                          <a:solidFill>
                            <a:srgbClr val="000000"/>
                          </a:solidFill>
                          <a:latin typeface="Aileron"/>
                          <a:ea typeface="Aileron"/>
                          <a:cs typeface="Aileron"/>
                          <a:sym typeface="Aileron"/>
                        </a:rPr>
                        <a:t>in short range</a:t>
                      </a:r>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Depends on Wi-fi </a:t>
                      </a:r>
                      <a:endParaRPr lang="en-US" sz="1100"/>
                    </a:p>
                    <a:p>
                      <a:pPr algn="ctr">
                        <a:lnSpc>
                          <a:spcPts val="3359"/>
                        </a:lnSpc>
                      </a:pPr>
                      <a:r>
                        <a:rPr lang="en-US" sz="2399">
                          <a:solidFill>
                            <a:srgbClr val="000000"/>
                          </a:solidFill>
                          <a:latin typeface="Aileron"/>
                          <a:ea typeface="Aileron"/>
                          <a:cs typeface="Aileron"/>
                          <a:sym typeface="Aileron"/>
                        </a:rPr>
                        <a:t>netwofk quality</a:t>
                      </a:r>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Very stable</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3810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r>
              <a:tr h="741349">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Cost</a:t>
                      </a:r>
                      <a:endParaRPr lang="en-US" sz="1100"/>
                    </a:p>
                  </a:txBody>
                  <a:tcPr marL="0" marR="0" marT="0" marB="0" anchor="ctr">
                    <a:lnL cmpd="sng" algn="ctr" cap="flat" w="3810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DEDFDF"/>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Low</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Medium</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Very low</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3810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r>
              <a:tr h="896006">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Power Consumption</a:t>
                      </a:r>
                      <a:endParaRPr lang="en-US" sz="1100"/>
                    </a:p>
                  </a:txBody>
                  <a:tcPr marL="0" marR="0" marT="0" marB="0" anchor="ctr">
                    <a:lnL cmpd="sng" algn="ctr" cap="flat" w="3810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DEDFDF"/>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Low</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Higher</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Negligible</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3810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r>
              <a:tr h="1083502">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Scalability</a:t>
                      </a:r>
                      <a:endParaRPr lang="en-US" sz="1100"/>
                    </a:p>
                  </a:txBody>
                  <a:tcPr marL="0" marR="0" marT="0" marB="0" anchor="ctr">
                    <a:lnL cmpd="sng" algn="ctr" cap="flat" w="3810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DEDFDF"/>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Medium (optimal for 1-to-1</a:t>
                      </a:r>
                      <a:endParaRPr lang="en-US" sz="1100"/>
                    </a:p>
                    <a:p>
                      <a:pPr algn="ctr">
                        <a:lnSpc>
                          <a:spcPts val="3359"/>
                        </a:lnSpc>
                      </a:pPr>
                      <a:r>
                        <a:rPr lang="en-US" sz="2399">
                          <a:solidFill>
                            <a:srgbClr val="000000"/>
                          </a:solidFill>
                          <a:latin typeface="Aileron"/>
                          <a:ea typeface="Aileron"/>
                          <a:cs typeface="Aileron"/>
                          <a:sym typeface="Aileron"/>
                        </a:rPr>
                        <a:t>or few devices)</a:t>
                      </a:r>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High (supports many devices over network)</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Low (1-to-1, difficult to scale)</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3810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19050">
                      <a:solidFill>
                        <a:srgbClr val="283C4C"/>
                      </a:solidFill>
                      <a:prstDash val="solid"/>
                      <a:round/>
                      <a:headEnd type="none" w="med" len="med"/>
                      <a:tailEnd type="none" w="med" len="med"/>
                    </a:lnB>
                  </a:tcPr>
                </a:tc>
              </a:tr>
              <a:tr h="1073666">
                <a:tc>
                  <a:txBody>
                    <a:bodyPr anchor="t" rtlCol="false"/>
                    <a:lstStyle/>
                    <a:p>
                      <a:pPr algn="ctr">
                        <a:lnSpc>
                          <a:spcPts val="3359"/>
                        </a:lnSpc>
                        <a:defRPr/>
                      </a:pPr>
                      <a:r>
                        <a:rPr lang="en-US" sz="2399" b="true">
                          <a:solidFill>
                            <a:srgbClr val="000000"/>
                          </a:solidFill>
                          <a:latin typeface="Aileron Bold"/>
                          <a:ea typeface="Aileron Bold"/>
                          <a:cs typeface="Aileron Bold"/>
                          <a:sym typeface="Aileron Bold"/>
                        </a:rPr>
                        <a:t>Conclusion</a:t>
                      </a:r>
                      <a:endParaRPr lang="en-US" sz="1100"/>
                    </a:p>
                  </a:txBody>
                  <a:tcPr marL="0" marR="0" marT="0" marB="0" anchor="ctr">
                    <a:lnL cmpd="sng" algn="ctr" cap="flat" w="3810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38100">
                      <a:solidFill>
                        <a:srgbClr val="283C4C"/>
                      </a:solidFill>
                      <a:prstDash val="solid"/>
                      <a:round/>
                      <a:headEnd type="none" w="med" len="med"/>
                      <a:tailEnd type="none" w="med" len="med"/>
                    </a:lnB>
                    <a:solidFill>
                      <a:srgbClr val="DEDFDF"/>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Suitable</a:t>
                      </a:r>
                      <a:endParaRPr lang="en-US" sz="1100"/>
                    </a:p>
                    <a:p>
                      <a:pPr algn="ctr">
                        <a:lnSpc>
                          <a:spcPts val="3359"/>
                        </a:lnSpc>
                      </a:pPr>
                      <a:r>
                        <a:rPr lang="en-US" sz="2399">
                          <a:solidFill>
                            <a:srgbClr val="000000"/>
                          </a:solidFill>
                          <a:latin typeface="Aileron"/>
                          <a:ea typeface="Aileron"/>
                          <a:cs typeface="Aileron"/>
                          <a:sym typeface="Aileron"/>
                        </a:rPr>
                        <a:t>(compact, flexible, stable)</a:t>
                      </a:r>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38100">
                      <a:solidFill>
                        <a:srgbClr val="283C4C"/>
                      </a:solidFill>
                      <a:prstDash val="solid"/>
                      <a:round/>
                      <a:headEnd type="none" w="med" len="med"/>
                      <a:tailEnd type="none" w="med" len="med"/>
                    </a:lnB>
                    <a:solidFill>
                      <a:srgbClr val="FFF9E5"/>
                    </a:solidFill>
                  </a:tcPr>
                </a:tc>
                <a:tc>
                  <a:txBody>
                    <a:bodyPr anchor="t" rtlCol="false"/>
                    <a:lstStyle/>
                    <a:p>
                      <a:pPr algn="ctr">
                        <a:lnSpc>
                          <a:spcPts val="3359"/>
                        </a:lnSpc>
                        <a:defRPr/>
                      </a:pPr>
                      <a:r>
                        <a:rPr lang="en-US" sz="2399">
                          <a:solidFill>
                            <a:srgbClr val="000000"/>
                          </a:solidFill>
                          <a:latin typeface="Aileron"/>
                          <a:ea typeface="Aileron"/>
                          <a:cs typeface="Aileron"/>
                          <a:sym typeface="Aileron"/>
                        </a:rPr>
                        <a:t>Good </a:t>
                      </a:r>
                      <a:endParaRPr lang="en-US" sz="1100"/>
                    </a:p>
                    <a:p>
                      <a:pPr algn="ctr">
                        <a:lnSpc>
                          <a:spcPts val="3359"/>
                        </a:lnSpc>
                      </a:pPr>
                      <a:r>
                        <a:rPr lang="en-US" sz="2399">
                          <a:solidFill>
                            <a:srgbClr val="000000"/>
                          </a:solidFill>
                          <a:latin typeface="Aileron"/>
                          <a:ea typeface="Aileron"/>
                          <a:cs typeface="Aileron"/>
                          <a:sym typeface="Aileron"/>
                        </a:rPr>
                        <a:t>(but overkill for small range)</a:t>
                      </a:r>
                    </a:p>
                  </a:txBody>
                  <a:tcPr marL="0" marR="0" marT="0" marB="0" anchor="ctr">
                    <a:lnL cmpd="sng" algn="ctr" cap="flat" w="19050">
                      <a:solidFill>
                        <a:srgbClr val="283C4C"/>
                      </a:solidFill>
                      <a:prstDash val="solid"/>
                      <a:round/>
                      <a:headEnd type="none" w="med" len="med"/>
                      <a:tailEnd type="none" w="med" len="med"/>
                    </a:lnL>
                    <a:lnR cmpd="sng" algn="ctr" cap="flat" w="1905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38100">
                      <a:solidFill>
                        <a:srgbClr val="283C4C"/>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Aileron"/>
                          <a:ea typeface="Aileron"/>
                          <a:cs typeface="Aileron"/>
                          <a:sym typeface="Aileron"/>
                        </a:rPr>
                        <a:t>More cumbersome</a:t>
                      </a:r>
                      <a:endParaRPr lang="en-US" sz="1100"/>
                    </a:p>
                  </a:txBody>
                  <a:tcPr marL="0" marR="0" marT="0" marB="0" anchor="ctr">
                    <a:lnL cmpd="sng" algn="ctr" cap="flat" w="19050">
                      <a:solidFill>
                        <a:srgbClr val="283C4C"/>
                      </a:solidFill>
                      <a:prstDash val="solid"/>
                      <a:round/>
                      <a:headEnd type="none" w="med" len="med"/>
                      <a:tailEnd type="none" w="med" len="med"/>
                    </a:lnL>
                    <a:lnR cmpd="sng" algn="ctr" cap="flat" w="38100">
                      <a:solidFill>
                        <a:srgbClr val="283C4C"/>
                      </a:solidFill>
                      <a:prstDash val="solid"/>
                      <a:round/>
                      <a:headEnd type="none" w="med" len="med"/>
                      <a:tailEnd type="none" w="med" len="med"/>
                    </a:lnR>
                    <a:lnT cmpd="sng" algn="ctr" cap="flat" w="19050">
                      <a:solidFill>
                        <a:srgbClr val="283C4C"/>
                      </a:solidFill>
                      <a:prstDash val="solid"/>
                      <a:round/>
                      <a:headEnd type="none" w="med" len="med"/>
                      <a:tailEnd type="none" w="med" len="med"/>
                    </a:lnT>
                    <a:lnB cmpd="sng" algn="ctr" cap="flat" w="38100">
                      <a:solidFill>
                        <a:srgbClr val="283C4C"/>
                      </a:solidFill>
                      <a:prstDash val="solid"/>
                      <a:round/>
                      <a:headEnd type="none" w="med" len="med"/>
                      <a:tailEnd type="none" w="med" len="med"/>
                    </a:lnB>
                  </a:tcPr>
                </a:tc>
              </a:tr>
            </a:tbl>
          </a:graphicData>
        </a:graphic>
      </p:graphicFrame>
      <p:sp>
        <p:nvSpPr>
          <p:cNvPr name="TextBox 3" id="3"/>
          <p:cNvSpPr txBox="true"/>
          <p:nvPr/>
        </p:nvSpPr>
        <p:spPr>
          <a:xfrm rot="0">
            <a:off x="1028700" y="667536"/>
            <a:ext cx="6767873" cy="1102360"/>
          </a:xfrm>
          <a:prstGeom prst="rect">
            <a:avLst/>
          </a:prstGeom>
        </p:spPr>
        <p:txBody>
          <a:bodyPr anchor="t" rtlCol="false" tIns="0" lIns="0" bIns="0" rIns="0">
            <a:spAutoFit/>
          </a:bodyPr>
          <a:lstStyle/>
          <a:p>
            <a:pPr algn="l">
              <a:lnSpc>
                <a:spcPts val="7669"/>
              </a:lnSpc>
            </a:pPr>
            <a:r>
              <a:rPr lang="en-US" sz="6499" b="true">
                <a:solidFill>
                  <a:srgbClr val="283C4C"/>
                </a:solidFill>
                <a:latin typeface="Akzidenz-Grotesk Heavy"/>
                <a:ea typeface="Akzidenz-Grotesk Heavy"/>
                <a:cs typeface="Akzidenz-Grotesk Heavy"/>
                <a:sym typeface="Akzidenz-Grotesk Heavy"/>
              </a:rPr>
              <a:t>Methods</a:t>
            </a:r>
          </a:p>
        </p:txBody>
      </p:sp>
      <p:grpSp>
        <p:nvGrpSpPr>
          <p:cNvPr name="Group 4" id="4"/>
          <p:cNvGrpSpPr/>
          <p:nvPr/>
        </p:nvGrpSpPr>
        <p:grpSpPr>
          <a:xfrm rot="0">
            <a:off x="364301" y="448078"/>
            <a:ext cx="174796" cy="17479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6" id="6"/>
          <p:cNvGrpSpPr/>
          <p:nvPr/>
        </p:nvGrpSpPr>
        <p:grpSpPr>
          <a:xfrm rot="0">
            <a:off x="17781502" y="448078"/>
            <a:ext cx="174796" cy="174796"/>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8" id="8"/>
          <p:cNvGrpSpPr/>
          <p:nvPr/>
        </p:nvGrpSpPr>
        <p:grpSpPr>
          <a:xfrm rot="0">
            <a:off x="364301" y="9646702"/>
            <a:ext cx="174796" cy="174796"/>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0" id="10"/>
          <p:cNvGrpSpPr/>
          <p:nvPr/>
        </p:nvGrpSpPr>
        <p:grpSpPr>
          <a:xfrm rot="0">
            <a:off x="17781502" y="9646702"/>
            <a:ext cx="174796" cy="174796"/>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sp>
        <p:nvSpPr>
          <p:cNvPr name="TextBox 12" id="12"/>
          <p:cNvSpPr txBox="true"/>
          <p:nvPr/>
        </p:nvSpPr>
        <p:spPr>
          <a:xfrm rot="0">
            <a:off x="17097226" y="823277"/>
            <a:ext cx="162074" cy="372745"/>
          </a:xfrm>
          <a:prstGeom prst="rect">
            <a:avLst/>
          </a:prstGeom>
        </p:spPr>
        <p:txBody>
          <a:bodyPr anchor="t" rtlCol="false" tIns="0" lIns="0" bIns="0" rIns="0">
            <a:spAutoFit/>
          </a:bodyPr>
          <a:lstStyle/>
          <a:p>
            <a:pPr algn="ctr">
              <a:lnSpc>
                <a:spcPts val="3079"/>
              </a:lnSpc>
              <a:spcBef>
                <a:spcPct val="0"/>
              </a:spcBef>
            </a:pPr>
            <a:r>
              <a:rPr lang="en-US" sz="2199">
                <a:solidFill>
                  <a:srgbClr val="283C4C"/>
                </a:solidFill>
                <a:latin typeface="Aileron"/>
                <a:ea typeface="Aileron"/>
                <a:cs typeface="Aileron"/>
                <a:sym typeface="Aileron"/>
              </a:rPr>
              <a:t>6</a:t>
            </a:r>
          </a:p>
        </p:txBody>
      </p:sp>
      <p:sp>
        <p:nvSpPr>
          <p:cNvPr name="TextBox 13" id="1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283C4C"/>
                </a:solidFill>
                <a:latin typeface="Noto Serif Display"/>
                <a:ea typeface="Noto Serif Display"/>
                <a:cs typeface="Noto Serif Display"/>
                <a:sym typeface="Noto Serif Display"/>
              </a:rPr>
              <a:t>11</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79648" y="1884486"/>
            <a:ext cx="12110051" cy="4129449"/>
            <a:chOff x="0" y="0"/>
            <a:chExt cx="16146735" cy="5505932"/>
          </a:xfrm>
        </p:grpSpPr>
        <p:sp>
          <p:nvSpPr>
            <p:cNvPr name="Freeform 3" id="3"/>
            <p:cNvSpPr/>
            <p:nvPr/>
          </p:nvSpPr>
          <p:spPr>
            <a:xfrm flipH="false" flipV="false" rot="0">
              <a:off x="0" y="238060"/>
              <a:ext cx="16146735" cy="5267872"/>
            </a:xfrm>
            <a:custGeom>
              <a:avLst/>
              <a:gdLst/>
              <a:ahLst/>
              <a:cxnLst/>
              <a:rect r="r" b="b" t="t" l="l"/>
              <a:pathLst>
                <a:path h="5267872" w="16146735">
                  <a:moveTo>
                    <a:pt x="0" y="0"/>
                  </a:moveTo>
                  <a:lnTo>
                    <a:pt x="16146735" y="0"/>
                  </a:lnTo>
                  <a:lnTo>
                    <a:pt x="16146735" y="5267872"/>
                  </a:lnTo>
                  <a:lnTo>
                    <a:pt x="0" y="5267872"/>
                  </a:lnTo>
                  <a:lnTo>
                    <a:pt x="0" y="0"/>
                  </a:lnTo>
                  <a:close/>
                </a:path>
              </a:pathLst>
            </a:custGeom>
            <a:blipFill>
              <a:blip r:embed="rId2"/>
              <a:stretch>
                <a:fillRect l="0" t="0" r="0" b="0"/>
              </a:stretch>
            </a:blipFill>
          </p:spPr>
        </p:sp>
        <p:grpSp>
          <p:nvGrpSpPr>
            <p:cNvPr name="Group 4" id="4"/>
            <p:cNvGrpSpPr/>
            <p:nvPr/>
          </p:nvGrpSpPr>
          <p:grpSpPr>
            <a:xfrm rot="0">
              <a:off x="9890875" y="3180360"/>
              <a:ext cx="1703904" cy="969490"/>
              <a:chOff x="0" y="0"/>
              <a:chExt cx="314095" cy="178714"/>
            </a:xfrm>
          </p:grpSpPr>
          <p:sp>
            <p:nvSpPr>
              <p:cNvPr name="Freeform 5" id="5"/>
              <p:cNvSpPr/>
              <p:nvPr/>
            </p:nvSpPr>
            <p:spPr>
              <a:xfrm flipH="false" flipV="false" rot="0">
                <a:off x="0" y="0"/>
                <a:ext cx="314095" cy="178714"/>
              </a:xfrm>
              <a:custGeom>
                <a:avLst/>
                <a:gdLst/>
                <a:ahLst/>
                <a:cxnLst/>
                <a:rect r="r" b="b" t="t" l="l"/>
                <a:pathLst>
                  <a:path h="178714" w="314095">
                    <a:moveTo>
                      <a:pt x="0" y="0"/>
                    </a:moveTo>
                    <a:lnTo>
                      <a:pt x="314095" y="0"/>
                    </a:lnTo>
                    <a:lnTo>
                      <a:pt x="314095" y="178714"/>
                    </a:lnTo>
                    <a:lnTo>
                      <a:pt x="0" y="178714"/>
                    </a:lnTo>
                    <a:close/>
                  </a:path>
                </a:pathLst>
              </a:custGeom>
              <a:solidFill>
                <a:srgbClr val="FFFFFF"/>
              </a:solidFill>
            </p:spPr>
          </p:sp>
          <p:sp>
            <p:nvSpPr>
              <p:cNvPr name="TextBox 6" id="6"/>
              <p:cNvSpPr txBox="true"/>
              <p:nvPr/>
            </p:nvSpPr>
            <p:spPr>
              <a:xfrm>
                <a:off x="0" y="-57150"/>
                <a:ext cx="314095" cy="235864"/>
              </a:xfrm>
              <a:prstGeom prst="rect">
                <a:avLst/>
              </a:prstGeom>
            </p:spPr>
            <p:txBody>
              <a:bodyPr anchor="ctr" rtlCol="false" tIns="50800" lIns="50800" bIns="50800" rIns="50800"/>
              <a:lstStyle/>
              <a:p>
                <a:pPr algn="ctr">
                  <a:lnSpc>
                    <a:spcPts val="3640"/>
                  </a:lnSpc>
                </a:pPr>
              </a:p>
            </p:txBody>
          </p:sp>
        </p:grpSp>
        <p:grpSp>
          <p:nvGrpSpPr>
            <p:cNvPr name="Group 7" id="7"/>
            <p:cNvGrpSpPr/>
            <p:nvPr/>
          </p:nvGrpSpPr>
          <p:grpSpPr>
            <a:xfrm rot="0">
              <a:off x="9816904" y="1177413"/>
              <a:ext cx="479880" cy="557773"/>
              <a:chOff x="0" y="0"/>
              <a:chExt cx="88460" cy="102819"/>
            </a:xfrm>
          </p:grpSpPr>
          <p:sp>
            <p:nvSpPr>
              <p:cNvPr name="Freeform 8" id="8"/>
              <p:cNvSpPr/>
              <p:nvPr/>
            </p:nvSpPr>
            <p:spPr>
              <a:xfrm flipH="false" flipV="false" rot="0">
                <a:off x="0" y="0"/>
                <a:ext cx="88460" cy="102819"/>
              </a:xfrm>
              <a:custGeom>
                <a:avLst/>
                <a:gdLst/>
                <a:ahLst/>
                <a:cxnLst/>
                <a:rect r="r" b="b" t="t" l="l"/>
                <a:pathLst>
                  <a:path h="102819" w="88460">
                    <a:moveTo>
                      <a:pt x="0" y="0"/>
                    </a:moveTo>
                    <a:lnTo>
                      <a:pt x="88460" y="0"/>
                    </a:lnTo>
                    <a:lnTo>
                      <a:pt x="88460" y="102819"/>
                    </a:lnTo>
                    <a:lnTo>
                      <a:pt x="0" y="102819"/>
                    </a:lnTo>
                    <a:close/>
                  </a:path>
                </a:pathLst>
              </a:custGeom>
              <a:solidFill>
                <a:srgbClr val="FFFFFF"/>
              </a:solidFill>
            </p:spPr>
          </p:sp>
          <p:sp>
            <p:nvSpPr>
              <p:cNvPr name="TextBox 9" id="9"/>
              <p:cNvSpPr txBox="true"/>
              <p:nvPr/>
            </p:nvSpPr>
            <p:spPr>
              <a:xfrm>
                <a:off x="0" y="-57150"/>
                <a:ext cx="88460" cy="159969"/>
              </a:xfrm>
              <a:prstGeom prst="rect">
                <a:avLst/>
              </a:prstGeom>
            </p:spPr>
            <p:txBody>
              <a:bodyPr anchor="ctr" rtlCol="false" tIns="50800" lIns="50800" bIns="50800" rIns="50800"/>
              <a:lstStyle/>
              <a:p>
                <a:pPr algn="ctr">
                  <a:lnSpc>
                    <a:spcPts val="3640"/>
                  </a:lnSpc>
                </a:pPr>
              </a:p>
            </p:txBody>
          </p:sp>
        </p:grpSp>
        <p:grpSp>
          <p:nvGrpSpPr>
            <p:cNvPr name="Group 10" id="10"/>
            <p:cNvGrpSpPr/>
            <p:nvPr/>
          </p:nvGrpSpPr>
          <p:grpSpPr>
            <a:xfrm rot="0">
              <a:off x="10296785" y="1589130"/>
              <a:ext cx="479880" cy="557773"/>
              <a:chOff x="0" y="0"/>
              <a:chExt cx="88460" cy="102819"/>
            </a:xfrm>
          </p:grpSpPr>
          <p:sp>
            <p:nvSpPr>
              <p:cNvPr name="Freeform 11" id="11"/>
              <p:cNvSpPr/>
              <p:nvPr/>
            </p:nvSpPr>
            <p:spPr>
              <a:xfrm flipH="false" flipV="false" rot="0">
                <a:off x="0" y="0"/>
                <a:ext cx="88460" cy="102819"/>
              </a:xfrm>
              <a:custGeom>
                <a:avLst/>
                <a:gdLst/>
                <a:ahLst/>
                <a:cxnLst/>
                <a:rect r="r" b="b" t="t" l="l"/>
                <a:pathLst>
                  <a:path h="102819" w="88460">
                    <a:moveTo>
                      <a:pt x="0" y="0"/>
                    </a:moveTo>
                    <a:lnTo>
                      <a:pt x="88460" y="0"/>
                    </a:lnTo>
                    <a:lnTo>
                      <a:pt x="88460" y="102819"/>
                    </a:lnTo>
                    <a:lnTo>
                      <a:pt x="0" y="102819"/>
                    </a:lnTo>
                    <a:close/>
                  </a:path>
                </a:pathLst>
              </a:custGeom>
              <a:solidFill>
                <a:srgbClr val="FFFFFF"/>
              </a:solidFill>
            </p:spPr>
          </p:sp>
          <p:sp>
            <p:nvSpPr>
              <p:cNvPr name="TextBox 12" id="12"/>
              <p:cNvSpPr txBox="true"/>
              <p:nvPr/>
            </p:nvSpPr>
            <p:spPr>
              <a:xfrm>
                <a:off x="0" y="-57150"/>
                <a:ext cx="88460" cy="159969"/>
              </a:xfrm>
              <a:prstGeom prst="rect">
                <a:avLst/>
              </a:prstGeom>
            </p:spPr>
            <p:txBody>
              <a:bodyPr anchor="ctr" rtlCol="false" tIns="50800" lIns="50800" bIns="50800" rIns="50800"/>
              <a:lstStyle/>
              <a:p>
                <a:pPr algn="ctr">
                  <a:lnSpc>
                    <a:spcPts val="3640"/>
                  </a:lnSpc>
                </a:pPr>
              </a:p>
            </p:txBody>
          </p:sp>
        </p:grpSp>
        <p:grpSp>
          <p:nvGrpSpPr>
            <p:cNvPr name="Group 13" id="13"/>
            <p:cNvGrpSpPr/>
            <p:nvPr/>
          </p:nvGrpSpPr>
          <p:grpSpPr>
            <a:xfrm rot="0">
              <a:off x="10864287" y="1388835"/>
              <a:ext cx="479880" cy="557773"/>
              <a:chOff x="0" y="0"/>
              <a:chExt cx="88460" cy="102819"/>
            </a:xfrm>
          </p:grpSpPr>
          <p:sp>
            <p:nvSpPr>
              <p:cNvPr name="Freeform 14" id="14"/>
              <p:cNvSpPr/>
              <p:nvPr/>
            </p:nvSpPr>
            <p:spPr>
              <a:xfrm flipH="false" flipV="false" rot="0">
                <a:off x="0" y="0"/>
                <a:ext cx="88460" cy="102819"/>
              </a:xfrm>
              <a:custGeom>
                <a:avLst/>
                <a:gdLst/>
                <a:ahLst/>
                <a:cxnLst/>
                <a:rect r="r" b="b" t="t" l="l"/>
                <a:pathLst>
                  <a:path h="102819" w="88460">
                    <a:moveTo>
                      <a:pt x="0" y="0"/>
                    </a:moveTo>
                    <a:lnTo>
                      <a:pt x="88460" y="0"/>
                    </a:lnTo>
                    <a:lnTo>
                      <a:pt x="88460" y="102819"/>
                    </a:lnTo>
                    <a:lnTo>
                      <a:pt x="0" y="102819"/>
                    </a:lnTo>
                    <a:close/>
                  </a:path>
                </a:pathLst>
              </a:custGeom>
              <a:solidFill>
                <a:srgbClr val="FFFFFF"/>
              </a:solidFill>
            </p:spPr>
          </p:sp>
          <p:sp>
            <p:nvSpPr>
              <p:cNvPr name="TextBox 15" id="15"/>
              <p:cNvSpPr txBox="true"/>
              <p:nvPr/>
            </p:nvSpPr>
            <p:spPr>
              <a:xfrm>
                <a:off x="0" y="-57150"/>
                <a:ext cx="88460" cy="159969"/>
              </a:xfrm>
              <a:prstGeom prst="rect">
                <a:avLst/>
              </a:prstGeom>
            </p:spPr>
            <p:txBody>
              <a:bodyPr anchor="ctr" rtlCol="false" tIns="50800" lIns="50800" bIns="50800" rIns="50800"/>
              <a:lstStyle/>
              <a:p>
                <a:pPr algn="ctr">
                  <a:lnSpc>
                    <a:spcPts val="3640"/>
                  </a:lnSpc>
                </a:pPr>
              </a:p>
            </p:txBody>
          </p:sp>
        </p:grpSp>
        <p:grpSp>
          <p:nvGrpSpPr>
            <p:cNvPr name="Group 16" id="16"/>
            <p:cNvGrpSpPr/>
            <p:nvPr/>
          </p:nvGrpSpPr>
          <p:grpSpPr>
            <a:xfrm rot="0">
              <a:off x="11104227" y="1667721"/>
              <a:ext cx="479880" cy="557773"/>
              <a:chOff x="0" y="0"/>
              <a:chExt cx="88460" cy="102819"/>
            </a:xfrm>
          </p:grpSpPr>
          <p:sp>
            <p:nvSpPr>
              <p:cNvPr name="Freeform 17" id="17"/>
              <p:cNvSpPr/>
              <p:nvPr/>
            </p:nvSpPr>
            <p:spPr>
              <a:xfrm flipH="false" flipV="false" rot="0">
                <a:off x="0" y="0"/>
                <a:ext cx="88460" cy="102819"/>
              </a:xfrm>
              <a:custGeom>
                <a:avLst/>
                <a:gdLst/>
                <a:ahLst/>
                <a:cxnLst/>
                <a:rect r="r" b="b" t="t" l="l"/>
                <a:pathLst>
                  <a:path h="102819" w="88460">
                    <a:moveTo>
                      <a:pt x="0" y="0"/>
                    </a:moveTo>
                    <a:lnTo>
                      <a:pt x="88460" y="0"/>
                    </a:lnTo>
                    <a:lnTo>
                      <a:pt x="88460" y="102819"/>
                    </a:lnTo>
                    <a:lnTo>
                      <a:pt x="0" y="102819"/>
                    </a:lnTo>
                    <a:close/>
                  </a:path>
                </a:pathLst>
              </a:custGeom>
              <a:solidFill>
                <a:srgbClr val="FFFFFF"/>
              </a:solidFill>
            </p:spPr>
          </p:sp>
          <p:sp>
            <p:nvSpPr>
              <p:cNvPr name="TextBox 18" id="18"/>
              <p:cNvSpPr txBox="true"/>
              <p:nvPr/>
            </p:nvSpPr>
            <p:spPr>
              <a:xfrm>
                <a:off x="0" y="-57150"/>
                <a:ext cx="88460" cy="159969"/>
              </a:xfrm>
              <a:prstGeom prst="rect">
                <a:avLst/>
              </a:prstGeom>
            </p:spPr>
            <p:txBody>
              <a:bodyPr anchor="ctr" rtlCol="false" tIns="50800" lIns="50800" bIns="50800" rIns="50800"/>
              <a:lstStyle/>
              <a:p>
                <a:pPr algn="ctr">
                  <a:lnSpc>
                    <a:spcPts val="3640"/>
                  </a:lnSpc>
                </a:pPr>
              </a:p>
            </p:txBody>
          </p:sp>
        </p:grpSp>
        <p:grpSp>
          <p:nvGrpSpPr>
            <p:cNvPr name="Group 19" id="19"/>
            <p:cNvGrpSpPr/>
            <p:nvPr/>
          </p:nvGrpSpPr>
          <p:grpSpPr>
            <a:xfrm rot="0">
              <a:off x="11584107" y="952962"/>
              <a:ext cx="479880" cy="557773"/>
              <a:chOff x="0" y="0"/>
              <a:chExt cx="88460" cy="102819"/>
            </a:xfrm>
          </p:grpSpPr>
          <p:sp>
            <p:nvSpPr>
              <p:cNvPr name="Freeform 20" id="20"/>
              <p:cNvSpPr/>
              <p:nvPr/>
            </p:nvSpPr>
            <p:spPr>
              <a:xfrm flipH="false" flipV="false" rot="0">
                <a:off x="0" y="0"/>
                <a:ext cx="88460" cy="102819"/>
              </a:xfrm>
              <a:custGeom>
                <a:avLst/>
                <a:gdLst/>
                <a:ahLst/>
                <a:cxnLst/>
                <a:rect r="r" b="b" t="t" l="l"/>
                <a:pathLst>
                  <a:path h="102819" w="88460">
                    <a:moveTo>
                      <a:pt x="0" y="0"/>
                    </a:moveTo>
                    <a:lnTo>
                      <a:pt x="88460" y="0"/>
                    </a:lnTo>
                    <a:lnTo>
                      <a:pt x="88460" y="102819"/>
                    </a:lnTo>
                    <a:lnTo>
                      <a:pt x="0" y="102819"/>
                    </a:lnTo>
                    <a:close/>
                  </a:path>
                </a:pathLst>
              </a:custGeom>
              <a:solidFill>
                <a:srgbClr val="FFFFFF"/>
              </a:solidFill>
            </p:spPr>
          </p:sp>
          <p:sp>
            <p:nvSpPr>
              <p:cNvPr name="TextBox 21" id="21"/>
              <p:cNvSpPr txBox="true"/>
              <p:nvPr/>
            </p:nvSpPr>
            <p:spPr>
              <a:xfrm>
                <a:off x="0" y="-57150"/>
                <a:ext cx="88460" cy="159969"/>
              </a:xfrm>
              <a:prstGeom prst="rect">
                <a:avLst/>
              </a:prstGeom>
            </p:spPr>
            <p:txBody>
              <a:bodyPr anchor="ctr" rtlCol="false" tIns="50800" lIns="50800" bIns="50800" rIns="50800"/>
              <a:lstStyle/>
              <a:p>
                <a:pPr algn="ctr">
                  <a:lnSpc>
                    <a:spcPts val="3640"/>
                  </a:lnSpc>
                </a:pPr>
              </a:p>
            </p:txBody>
          </p:sp>
        </p:grpSp>
        <p:grpSp>
          <p:nvGrpSpPr>
            <p:cNvPr name="Group 22" id="22"/>
            <p:cNvGrpSpPr/>
            <p:nvPr/>
          </p:nvGrpSpPr>
          <p:grpSpPr>
            <a:xfrm rot="0">
              <a:off x="12207247" y="0"/>
              <a:ext cx="479880" cy="557773"/>
              <a:chOff x="0" y="0"/>
              <a:chExt cx="88460" cy="102819"/>
            </a:xfrm>
          </p:grpSpPr>
          <p:sp>
            <p:nvSpPr>
              <p:cNvPr name="Freeform 23" id="23"/>
              <p:cNvSpPr/>
              <p:nvPr/>
            </p:nvSpPr>
            <p:spPr>
              <a:xfrm flipH="false" flipV="false" rot="0">
                <a:off x="0" y="0"/>
                <a:ext cx="88460" cy="102819"/>
              </a:xfrm>
              <a:custGeom>
                <a:avLst/>
                <a:gdLst/>
                <a:ahLst/>
                <a:cxnLst/>
                <a:rect r="r" b="b" t="t" l="l"/>
                <a:pathLst>
                  <a:path h="102819" w="88460">
                    <a:moveTo>
                      <a:pt x="0" y="0"/>
                    </a:moveTo>
                    <a:lnTo>
                      <a:pt x="88460" y="0"/>
                    </a:lnTo>
                    <a:lnTo>
                      <a:pt x="88460" y="102819"/>
                    </a:lnTo>
                    <a:lnTo>
                      <a:pt x="0" y="102819"/>
                    </a:lnTo>
                    <a:close/>
                  </a:path>
                </a:pathLst>
              </a:custGeom>
              <a:solidFill>
                <a:srgbClr val="FFFFFF"/>
              </a:solidFill>
            </p:spPr>
          </p:sp>
          <p:sp>
            <p:nvSpPr>
              <p:cNvPr name="TextBox 24" id="24"/>
              <p:cNvSpPr txBox="true"/>
              <p:nvPr/>
            </p:nvSpPr>
            <p:spPr>
              <a:xfrm>
                <a:off x="0" y="-57150"/>
                <a:ext cx="88460" cy="159969"/>
              </a:xfrm>
              <a:prstGeom prst="rect">
                <a:avLst/>
              </a:prstGeom>
            </p:spPr>
            <p:txBody>
              <a:bodyPr anchor="ctr" rtlCol="false" tIns="50800" lIns="50800" bIns="50800" rIns="50800"/>
              <a:lstStyle/>
              <a:p>
                <a:pPr algn="ctr">
                  <a:lnSpc>
                    <a:spcPts val="3640"/>
                  </a:lnSpc>
                </a:pPr>
              </a:p>
            </p:txBody>
          </p:sp>
        </p:grpSp>
        <p:grpSp>
          <p:nvGrpSpPr>
            <p:cNvPr name="Group 25" id="25"/>
            <p:cNvGrpSpPr/>
            <p:nvPr/>
          </p:nvGrpSpPr>
          <p:grpSpPr>
            <a:xfrm rot="0">
              <a:off x="13420143" y="1735185"/>
              <a:ext cx="479880" cy="557773"/>
              <a:chOff x="0" y="0"/>
              <a:chExt cx="88460" cy="102819"/>
            </a:xfrm>
          </p:grpSpPr>
          <p:sp>
            <p:nvSpPr>
              <p:cNvPr name="Freeform 26" id="26"/>
              <p:cNvSpPr/>
              <p:nvPr/>
            </p:nvSpPr>
            <p:spPr>
              <a:xfrm flipH="false" flipV="false" rot="0">
                <a:off x="0" y="0"/>
                <a:ext cx="88460" cy="102819"/>
              </a:xfrm>
              <a:custGeom>
                <a:avLst/>
                <a:gdLst/>
                <a:ahLst/>
                <a:cxnLst/>
                <a:rect r="r" b="b" t="t" l="l"/>
                <a:pathLst>
                  <a:path h="102819" w="88460">
                    <a:moveTo>
                      <a:pt x="0" y="0"/>
                    </a:moveTo>
                    <a:lnTo>
                      <a:pt x="88460" y="0"/>
                    </a:lnTo>
                    <a:lnTo>
                      <a:pt x="88460" y="102819"/>
                    </a:lnTo>
                    <a:lnTo>
                      <a:pt x="0" y="102819"/>
                    </a:lnTo>
                    <a:close/>
                  </a:path>
                </a:pathLst>
              </a:custGeom>
              <a:solidFill>
                <a:srgbClr val="FFFFFF"/>
              </a:solidFill>
            </p:spPr>
          </p:sp>
          <p:sp>
            <p:nvSpPr>
              <p:cNvPr name="TextBox 27" id="27"/>
              <p:cNvSpPr txBox="true"/>
              <p:nvPr/>
            </p:nvSpPr>
            <p:spPr>
              <a:xfrm>
                <a:off x="0" y="-57150"/>
                <a:ext cx="88460" cy="159969"/>
              </a:xfrm>
              <a:prstGeom prst="rect">
                <a:avLst/>
              </a:prstGeom>
            </p:spPr>
            <p:txBody>
              <a:bodyPr anchor="ctr" rtlCol="false" tIns="50800" lIns="50800" bIns="50800" rIns="50800"/>
              <a:lstStyle/>
              <a:p>
                <a:pPr algn="ctr">
                  <a:lnSpc>
                    <a:spcPts val="3640"/>
                  </a:lnSpc>
                </a:pPr>
              </a:p>
            </p:txBody>
          </p:sp>
        </p:grpSp>
        <p:grpSp>
          <p:nvGrpSpPr>
            <p:cNvPr name="Group 28" id="28"/>
            <p:cNvGrpSpPr/>
            <p:nvPr/>
          </p:nvGrpSpPr>
          <p:grpSpPr>
            <a:xfrm rot="0">
              <a:off x="13981677" y="1667721"/>
              <a:ext cx="479880" cy="557773"/>
              <a:chOff x="0" y="0"/>
              <a:chExt cx="88460" cy="102819"/>
            </a:xfrm>
          </p:grpSpPr>
          <p:sp>
            <p:nvSpPr>
              <p:cNvPr name="Freeform 29" id="29"/>
              <p:cNvSpPr/>
              <p:nvPr/>
            </p:nvSpPr>
            <p:spPr>
              <a:xfrm flipH="false" flipV="false" rot="0">
                <a:off x="0" y="0"/>
                <a:ext cx="88460" cy="102819"/>
              </a:xfrm>
              <a:custGeom>
                <a:avLst/>
                <a:gdLst/>
                <a:ahLst/>
                <a:cxnLst/>
                <a:rect r="r" b="b" t="t" l="l"/>
                <a:pathLst>
                  <a:path h="102819" w="88460">
                    <a:moveTo>
                      <a:pt x="0" y="0"/>
                    </a:moveTo>
                    <a:lnTo>
                      <a:pt x="88460" y="0"/>
                    </a:lnTo>
                    <a:lnTo>
                      <a:pt x="88460" y="102819"/>
                    </a:lnTo>
                    <a:lnTo>
                      <a:pt x="0" y="102819"/>
                    </a:lnTo>
                    <a:close/>
                  </a:path>
                </a:pathLst>
              </a:custGeom>
              <a:solidFill>
                <a:srgbClr val="FFFFFF"/>
              </a:solidFill>
            </p:spPr>
          </p:sp>
          <p:sp>
            <p:nvSpPr>
              <p:cNvPr name="TextBox 30" id="30"/>
              <p:cNvSpPr txBox="true"/>
              <p:nvPr/>
            </p:nvSpPr>
            <p:spPr>
              <a:xfrm>
                <a:off x="0" y="-57150"/>
                <a:ext cx="88460" cy="159969"/>
              </a:xfrm>
              <a:prstGeom prst="rect">
                <a:avLst/>
              </a:prstGeom>
            </p:spPr>
            <p:txBody>
              <a:bodyPr anchor="ctr" rtlCol="false" tIns="50800" lIns="50800" bIns="50800" rIns="50800"/>
              <a:lstStyle/>
              <a:p>
                <a:pPr algn="ctr">
                  <a:lnSpc>
                    <a:spcPts val="3640"/>
                  </a:lnSpc>
                </a:pPr>
              </a:p>
            </p:txBody>
          </p:sp>
        </p:grpSp>
        <p:grpSp>
          <p:nvGrpSpPr>
            <p:cNvPr name="Group 31" id="31"/>
            <p:cNvGrpSpPr/>
            <p:nvPr/>
          </p:nvGrpSpPr>
          <p:grpSpPr>
            <a:xfrm rot="0">
              <a:off x="14771728" y="2457773"/>
              <a:ext cx="479880" cy="557773"/>
              <a:chOff x="0" y="0"/>
              <a:chExt cx="88460" cy="102819"/>
            </a:xfrm>
          </p:grpSpPr>
          <p:sp>
            <p:nvSpPr>
              <p:cNvPr name="Freeform 32" id="32"/>
              <p:cNvSpPr/>
              <p:nvPr/>
            </p:nvSpPr>
            <p:spPr>
              <a:xfrm flipH="false" flipV="false" rot="0">
                <a:off x="0" y="0"/>
                <a:ext cx="88460" cy="102819"/>
              </a:xfrm>
              <a:custGeom>
                <a:avLst/>
                <a:gdLst/>
                <a:ahLst/>
                <a:cxnLst/>
                <a:rect r="r" b="b" t="t" l="l"/>
                <a:pathLst>
                  <a:path h="102819" w="88460">
                    <a:moveTo>
                      <a:pt x="0" y="0"/>
                    </a:moveTo>
                    <a:lnTo>
                      <a:pt x="88460" y="0"/>
                    </a:lnTo>
                    <a:lnTo>
                      <a:pt x="88460" y="102819"/>
                    </a:lnTo>
                    <a:lnTo>
                      <a:pt x="0" y="102819"/>
                    </a:lnTo>
                    <a:close/>
                  </a:path>
                </a:pathLst>
              </a:custGeom>
              <a:solidFill>
                <a:srgbClr val="FFFFFF"/>
              </a:solidFill>
            </p:spPr>
          </p:sp>
          <p:sp>
            <p:nvSpPr>
              <p:cNvPr name="TextBox 33" id="33"/>
              <p:cNvSpPr txBox="true"/>
              <p:nvPr/>
            </p:nvSpPr>
            <p:spPr>
              <a:xfrm>
                <a:off x="0" y="-57150"/>
                <a:ext cx="88460" cy="159969"/>
              </a:xfrm>
              <a:prstGeom prst="rect">
                <a:avLst/>
              </a:prstGeom>
            </p:spPr>
            <p:txBody>
              <a:bodyPr anchor="ctr" rtlCol="false" tIns="50800" lIns="50800" bIns="50800" rIns="50800"/>
              <a:lstStyle/>
              <a:p>
                <a:pPr algn="ctr">
                  <a:lnSpc>
                    <a:spcPts val="3640"/>
                  </a:lnSpc>
                </a:pPr>
              </a:p>
            </p:txBody>
          </p:sp>
        </p:grpSp>
      </p:grpSp>
      <p:sp>
        <p:nvSpPr>
          <p:cNvPr name="Freeform 34" id="34"/>
          <p:cNvSpPr/>
          <p:nvPr/>
        </p:nvSpPr>
        <p:spPr>
          <a:xfrm flipH="false" flipV="false" rot="0">
            <a:off x="13131375" y="2616844"/>
            <a:ext cx="1853821" cy="610076"/>
          </a:xfrm>
          <a:custGeom>
            <a:avLst/>
            <a:gdLst/>
            <a:ahLst/>
            <a:cxnLst/>
            <a:rect r="r" b="b" t="t" l="l"/>
            <a:pathLst>
              <a:path h="610076" w="1853821">
                <a:moveTo>
                  <a:pt x="0" y="0"/>
                </a:moveTo>
                <a:lnTo>
                  <a:pt x="1853822" y="0"/>
                </a:lnTo>
                <a:lnTo>
                  <a:pt x="1853822" y="610076"/>
                </a:lnTo>
                <a:lnTo>
                  <a:pt x="0" y="6100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5" id="35"/>
          <p:cNvSpPr/>
          <p:nvPr/>
        </p:nvSpPr>
        <p:spPr>
          <a:xfrm flipH="false" flipV="false" rot="0">
            <a:off x="1028700" y="8119110"/>
            <a:ext cx="516065" cy="292606"/>
          </a:xfrm>
          <a:custGeom>
            <a:avLst/>
            <a:gdLst/>
            <a:ahLst/>
            <a:cxnLst/>
            <a:rect r="r" b="b" t="t" l="l"/>
            <a:pathLst>
              <a:path h="292606" w="516065">
                <a:moveTo>
                  <a:pt x="0" y="0"/>
                </a:moveTo>
                <a:lnTo>
                  <a:pt x="516065" y="0"/>
                </a:lnTo>
                <a:lnTo>
                  <a:pt x="516065" y="292606"/>
                </a:lnTo>
                <a:lnTo>
                  <a:pt x="0" y="2926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36" id="36"/>
          <p:cNvSpPr txBox="true"/>
          <p:nvPr/>
        </p:nvSpPr>
        <p:spPr>
          <a:xfrm rot="0">
            <a:off x="950268" y="1172016"/>
            <a:ext cx="6949380" cy="712470"/>
          </a:xfrm>
          <a:prstGeom prst="rect">
            <a:avLst/>
          </a:prstGeom>
        </p:spPr>
        <p:txBody>
          <a:bodyPr anchor="t" rtlCol="false" tIns="0" lIns="0" bIns="0" rIns="0">
            <a:spAutoFit/>
          </a:bodyPr>
          <a:lstStyle/>
          <a:p>
            <a:pPr algn="ctr">
              <a:lnSpc>
                <a:spcPts val="5880"/>
              </a:lnSpc>
            </a:pPr>
            <a:r>
              <a:rPr lang="en-US" sz="4200" b="true">
                <a:solidFill>
                  <a:srgbClr val="000000"/>
                </a:solidFill>
                <a:latin typeface="Noto Sans Bold"/>
                <a:ea typeface="Noto Sans Bold"/>
                <a:cs typeface="Noto Sans Bold"/>
                <a:sym typeface="Noto Sans Bold"/>
              </a:rPr>
              <a:t>Effect of Bluetooth on EEG</a:t>
            </a:r>
          </a:p>
        </p:txBody>
      </p:sp>
      <p:sp>
        <p:nvSpPr>
          <p:cNvPr name="TextBox 37" id="3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12</a:t>
            </a:r>
          </a:p>
        </p:txBody>
      </p:sp>
      <p:sp>
        <p:nvSpPr>
          <p:cNvPr name="TextBox 38" id="38"/>
          <p:cNvSpPr txBox="true"/>
          <p:nvPr/>
        </p:nvSpPr>
        <p:spPr>
          <a:xfrm rot="0">
            <a:off x="950268" y="6213960"/>
            <a:ext cx="14370016"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000000"/>
                </a:solidFill>
                <a:latin typeface="Canva Sans Bold"/>
                <a:ea typeface="Canva Sans Bold"/>
                <a:cs typeface="Canva Sans Bold"/>
                <a:sym typeface="Canva Sans Bold"/>
              </a:rPr>
              <a:t>Figure 2: PSD plots of voluteer EEG measurement with Bluetooth on and Bluetooth off</a:t>
            </a:r>
          </a:p>
        </p:txBody>
      </p:sp>
      <p:sp>
        <p:nvSpPr>
          <p:cNvPr name="TextBox 39" id="39"/>
          <p:cNvSpPr txBox="true"/>
          <p:nvPr/>
        </p:nvSpPr>
        <p:spPr>
          <a:xfrm rot="0">
            <a:off x="12889700" y="3398370"/>
            <a:ext cx="4861167" cy="1234440"/>
          </a:xfrm>
          <a:prstGeom prst="rect">
            <a:avLst/>
          </a:prstGeom>
        </p:spPr>
        <p:txBody>
          <a:bodyPr anchor="t" rtlCol="false" tIns="0" lIns="0" bIns="0" rIns="0">
            <a:spAutoFit/>
          </a:bodyPr>
          <a:lstStyle/>
          <a:p>
            <a:pPr algn="l" marL="518160" indent="-259080" lvl="1">
              <a:lnSpc>
                <a:spcPts val="3359"/>
              </a:lnSpc>
              <a:buFont typeface="Arial"/>
              <a:buChar char="•"/>
            </a:pPr>
            <a:r>
              <a:rPr lang="en-US" sz="2400">
                <a:solidFill>
                  <a:srgbClr val="000000"/>
                </a:solidFill>
                <a:latin typeface="Canva Sans"/>
                <a:ea typeface="Canva Sans"/>
                <a:cs typeface="Canva Sans"/>
                <a:sym typeface="Canva Sans"/>
              </a:rPr>
              <a:t>Operating frequency: 2.4 GHz</a:t>
            </a:r>
          </a:p>
          <a:p>
            <a:pPr algn="l" marL="518160" indent="-259080" lvl="1">
              <a:lnSpc>
                <a:spcPts val="3359"/>
              </a:lnSpc>
              <a:buFont typeface="Arial"/>
              <a:buChar char="•"/>
            </a:pPr>
            <a:r>
              <a:rPr lang="en-US" sz="2400">
                <a:solidFill>
                  <a:srgbClr val="000000"/>
                </a:solidFill>
                <a:latin typeface="Canva Sans"/>
                <a:ea typeface="Canva Sans"/>
                <a:cs typeface="Canva Sans"/>
                <a:sym typeface="Canva Sans"/>
              </a:rPr>
              <a:t>Transmission power: 2.5mW, relatively small</a:t>
            </a:r>
          </a:p>
        </p:txBody>
      </p:sp>
      <p:sp>
        <p:nvSpPr>
          <p:cNvPr name="TextBox 40" id="40"/>
          <p:cNvSpPr txBox="true"/>
          <p:nvPr/>
        </p:nvSpPr>
        <p:spPr>
          <a:xfrm rot="0">
            <a:off x="950268" y="6811721"/>
            <a:ext cx="14370016" cy="815340"/>
          </a:xfrm>
          <a:prstGeom prst="rect">
            <a:avLst/>
          </a:prstGeom>
        </p:spPr>
        <p:txBody>
          <a:bodyPr anchor="t" rtlCol="false" tIns="0" lIns="0" bIns="0" rIns="0">
            <a:spAutoFit/>
          </a:bodyPr>
          <a:lstStyle/>
          <a:p>
            <a:pPr algn="l" marL="518160" indent="-259080" lvl="1">
              <a:lnSpc>
                <a:spcPts val="3359"/>
              </a:lnSpc>
              <a:buFont typeface="Arial"/>
              <a:buChar char="•"/>
            </a:pPr>
            <a:r>
              <a:rPr lang="en-US" sz="2400">
                <a:solidFill>
                  <a:srgbClr val="000000"/>
                </a:solidFill>
                <a:latin typeface="Canva Sans"/>
                <a:ea typeface="Canva Sans"/>
                <a:cs typeface="Canva Sans"/>
                <a:sym typeface="Canva Sans"/>
              </a:rPr>
              <a:t>left: PSD plot in range 0–35 Hz, no differences visible in the physiological range of the signal </a:t>
            </a:r>
          </a:p>
          <a:p>
            <a:pPr algn="l" marL="518160" indent="-259080" lvl="1">
              <a:lnSpc>
                <a:spcPts val="3359"/>
              </a:lnSpc>
              <a:buFont typeface="Arial"/>
              <a:buChar char="•"/>
            </a:pPr>
            <a:r>
              <a:rPr lang="en-US" sz="2400">
                <a:solidFill>
                  <a:srgbClr val="000000"/>
                </a:solidFill>
                <a:latin typeface="Canva Sans"/>
                <a:ea typeface="Canva Sans"/>
                <a:cs typeface="Canva Sans"/>
                <a:sym typeface="Canva Sans"/>
              </a:rPr>
              <a:t>right: PSD plot in range 0–1000 Hz, 50 Hz and 217 Hz and higher harmonics present in RF on</a:t>
            </a:r>
          </a:p>
        </p:txBody>
      </p:sp>
      <p:sp>
        <p:nvSpPr>
          <p:cNvPr name="TextBox 41" id="41"/>
          <p:cNvSpPr txBox="true"/>
          <p:nvPr/>
        </p:nvSpPr>
        <p:spPr>
          <a:xfrm rot="0">
            <a:off x="1644026" y="8023860"/>
            <a:ext cx="15615274" cy="1234440"/>
          </a:xfrm>
          <a:prstGeom prst="rect">
            <a:avLst/>
          </a:prstGeom>
        </p:spPr>
        <p:txBody>
          <a:bodyPr anchor="t" rtlCol="false" tIns="0" lIns="0" bIns="0" rIns="0">
            <a:spAutoFit/>
          </a:bodyPr>
          <a:lstStyle/>
          <a:p>
            <a:pPr algn="l">
              <a:lnSpc>
                <a:spcPts val="3359"/>
              </a:lnSpc>
            </a:pPr>
            <a:r>
              <a:rPr lang="en-US" sz="2400">
                <a:solidFill>
                  <a:srgbClr val="000000"/>
                </a:solidFill>
                <a:latin typeface="Canva Sans"/>
                <a:ea typeface="Canva Sans"/>
                <a:cs typeface="Canva Sans"/>
                <a:sym typeface="Canva Sans"/>
              </a:rPr>
              <a:t>Bluetooth waves can interfere with EEG signals, but this effect is very small, almost does not affect the brain's operating frequency, but it is still necessary to ensure that the measuring device meets EMC standards (IEC 60601-1-2) and has a suitable high-frequency filter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H="true">
            <a:off x="2328274" y="5599707"/>
            <a:ext cx="955756" cy="1461719"/>
          </a:xfrm>
          <a:prstGeom prst="line">
            <a:avLst/>
          </a:prstGeom>
          <a:ln cap="flat" w="66675">
            <a:solidFill>
              <a:srgbClr val="192F40"/>
            </a:solidFill>
            <a:prstDash val="solid"/>
            <a:headEnd type="arrow" len="sm" w="med"/>
            <a:tailEnd type="none" len="sm" w="sm"/>
          </a:ln>
        </p:spPr>
      </p:sp>
      <p:sp>
        <p:nvSpPr>
          <p:cNvPr name="AutoShape 3" id="3"/>
          <p:cNvSpPr/>
          <p:nvPr/>
        </p:nvSpPr>
        <p:spPr>
          <a:xfrm>
            <a:off x="4654454" y="5599707"/>
            <a:ext cx="1325022" cy="1461719"/>
          </a:xfrm>
          <a:prstGeom prst="line">
            <a:avLst/>
          </a:prstGeom>
          <a:ln cap="flat" w="66675">
            <a:solidFill>
              <a:srgbClr val="192F40"/>
            </a:solidFill>
            <a:prstDash val="solid"/>
            <a:headEnd type="arrow" len="sm" w="med"/>
            <a:tailEnd type="none" len="sm" w="sm"/>
          </a:ln>
        </p:spPr>
      </p:sp>
      <p:sp>
        <p:nvSpPr>
          <p:cNvPr name="AutoShape 4" id="4"/>
          <p:cNvSpPr/>
          <p:nvPr/>
        </p:nvSpPr>
        <p:spPr>
          <a:xfrm>
            <a:off x="3904648" y="5599707"/>
            <a:ext cx="584654" cy="1461719"/>
          </a:xfrm>
          <a:prstGeom prst="line">
            <a:avLst/>
          </a:prstGeom>
          <a:ln cap="flat" w="66675">
            <a:solidFill>
              <a:srgbClr val="192F40"/>
            </a:solidFill>
            <a:prstDash val="solid"/>
            <a:headEnd type="arrow" len="sm" w="med"/>
            <a:tailEnd type="none" len="sm" w="sm"/>
          </a:ln>
        </p:spPr>
      </p:sp>
      <p:sp>
        <p:nvSpPr>
          <p:cNvPr name="AutoShape 5" id="5"/>
          <p:cNvSpPr/>
          <p:nvPr/>
        </p:nvSpPr>
        <p:spPr>
          <a:xfrm>
            <a:off x="5439444" y="5599707"/>
            <a:ext cx="2231835" cy="1461719"/>
          </a:xfrm>
          <a:prstGeom prst="line">
            <a:avLst/>
          </a:prstGeom>
          <a:ln cap="flat" w="66675">
            <a:solidFill>
              <a:srgbClr val="192F40"/>
            </a:solidFill>
            <a:prstDash val="solid"/>
            <a:headEnd type="arrow" len="sm" w="med"/>
            <a:tailEnd type="none" len="sm" w="sm"/>
          </a:ln>
        </p:spPr>
      </p:sp>
      <p:sp>
        <p:nvSpPr>
          <p:cNvPr name="AutoShape 6" id="6"/>
          <p:cNvSpPr/>
          <p:nvPr/>
        </p:nvSpPr>
        <p:spPr>
          <a:xfrm>
            <a:off x="15246732" y="5143500"/>
            <a:ext cx="358460" cy="1563101"/>
          </a:xfrm>
          <a:prstGeom prst="line">
            <a:avLst/>
          </a:prstGeom>
          <a:ln cap="flat" w="66675">
            <a:solidFill>
              <a:srgbClr val="192F40"/>
            </a:solidFill>
            <a:prstDash val="sysDash"/>
            <a:headEnd type="arrow" len="sm" w="med"/>
            <a:tailEnd type="arrow" len="sm" w="med"/>
          </a:ln>
        </p:spPr>
      </p:sp>
      <p:sp>
        <p:nvSpPr>
          <p:cNvPr name="Freeform 7" id="7"/>
          <p:cNvSpPr/>
          <p:nvPr/>
        </p:nvSpPr>
        <p:spPr>
          <a:xfrm flipH="false" flipV="false" rot="0">
            <a:off x="14081018" y="6706601"/>
            <a:ext cx="3048348" cy="2364375"/>
          </a:xfrm>
          <a:custGeom>
            <a:avLst/>
            <a:gdLst/>
            <a:ahLst/>
            <a:cxnLst/>
            <a:rect r="r" b="b" t="t" l="l"/>
            <a:pathLst>
              <a:path h="2364375" w="3048348">
                <a:moveTo>
                  <a:pt x="0" y="0"/>
                </a:moveTo>
                <a:lnTo>
                  <a:pt x="3048348" y="0"/>
                </a:lnTo>
                <a:lnTo>
                  <a:pt x="3048348" y="2364375"/>
                </a:lnTo>
                <a:lnTo>
                  <a:pt x="0" y="2364375"/>
                </a:lnTo>
                <a:lnTo>
                  <a:pt x="0" y="0"/>
                </a:lnTo>
                <a:close/>
              </a:path>
            </a:pathLst>
          </a:custGeom>
          <a:blipFill>
            <a:blip r:embed="rId2"/>
            <a:stretch>
              <a:fillRect l="0" t="0" r="0" b="0"/>
            </a:stretch>
          </a:blipFill>
        </p:spPr>
      </p:sp>
      <p:sp>
        <p:nvSpPr>
          <p:cNvPr name="Freeform 8" id="8"/>
          <p:cNvSpPr/>
          <p:nvPr/>
        </p:nvSpPr>
        <p:spPr>
          <a:xfrm flipH="false" flipV="false" rot="0">
            <a:off x="2947006" y="2101945"/>
            <a:ext cx="2711259" cy="2711259"/>
          </a:xfrm>
          <a:custGeom>
            <a:avLst/>
            <a:gdLst/>
            <a:ahLst/>
            <a:cxnLst/>
            <a:rect r="r" b="b" t="t" l="l"/>
            <a:pathLst>
              <a:path h="2711259" w="2711259">
                <a:moveTo>
                  <a:pt x="0" y="0"/>
                </a:moveTo>
                <a:lnTo>
                  <a:pt x="2711260" y="0"/>
                </a:lnTo>
                <a:lnTo>
                  <a:pt x="2711260" y="2711260"/>
                </a:lnTo>
                <a:lnTo>
                  <a:pt x="0" y="2711260"/>
                </a:lnTo>
                <a:lnTo>
                  <a:pt x="0" y="0"/>
                </a:lnTo>
                <a:close/>
              </a:path>
            </a:pathLst>
          </a:custGeom>
          <a:blipFill>
            <a:blip r:embed="rId3"/>
            <a:stretch>
              <a:fillRect l="0" t="0" r="0" b="0"/>
            </a:stretch>
          </a:blipFill>
        </p:spPr>
      </p:sp>
      <p:sp>
        <p:nvSpPr>
          <p:cNvPr name="Freeform 9" id="9"/>
          <p:cNvSpPr/>
          <p:nvPr/>
        </p:nvSpPr>
        <p:spPr>
          <a:xfrm flipH="false" flipV="false" rot="0">
            <a:off x="8926654" y="1923594"/>
            <a:ext cx="2975417" cy="3067962"/>
          </a:xfrm>
          <a:custGeom>
            <a:avLst/>
            <a:gdLst/>
            <a:ahLst/>
            <a:cxnLst/>
            <a:rect r="r" b="b" t="t" l="l"/>
            <a:pathLst>
              <a:path h="3067962" w="2975417">
                <a:moveTo>
                  <a:pt x="0" y="0"/>
                </a:moveTo>
                <a:lnTo>
                  <a:pt x="2975417" y="0"/>
                </a:lnTo>
                <a:lnTo>
                  <a:pt x="2975417" y="3067962"/>
                </a:lnTo>
                <a:lnTo>
                  <a:pt x="0" y="3067962"/>
                </a:lnTo>
                <a:lnTo>
                  <a:pt x="0" y="0"/>
                </a:lnTo>
                <a:close/>
              </a:path>
            </a:pathLst>
          </a:custGeom>
          <a:blipFill>
            <a:blip r:embed="rId4"/>
            <a:stretch>
              <a:fillRect l="-1555" t="0" r="-1555" b="0"/>
            </a:stretch>
          </a:blipFill>
        </p:spPr>
      </p:sp>
      <p:sp>
        <p:nvSpPr>
          <p:cNvPr name="AutoShape 10" id="10"/>
          <p:cNvSpPr/>
          <p:nvPr/>
        </p:nvSpPr>
        <p:spPr>
          <a:xfrm flipH="true">
            <a:off x="5979476" y="3457575"/>
            <a:ext cx="2947178" cy="0"/>
          </a:xfrm>
          <a:prstGeom prst="line">
            <a:avLst/>
          </a:prstGeom>
          <a:ln cap="flat" w="66675">
            <a:solidFill>
              <a:srgbClr val="192F40"/>
            </a:solidFill>
            <a:prstDash val="sysDash"/>
            <a:headEnd type="arrow" len="sm" w="med"/>
            <a:tailEnd type="none" len="sm" w="sm"/>
          </a:ln>
        </p:spPr>
      </p:sp>
      <p:sp>
        <p:nvSpPr>
          <p:cNvPr name="AutoShape 11" id="11"/>
          <p:cNvSpPr/>
          <p:nvPr/>
        </p:nvSpPr>
        <p:spPr>
          <a:xfrm>
            <a:off x="11902071" y="3457575"/>
            <a:ext cx="1873469" cy="0"/>
          </a:xfrm>
          <a:prstGeom prst="line">
            <a:avLst/>
          </a:prstGeom>
          <a:ln cap="flat" w="66675">
            <a:solidFill>
              <a:srgbClr val="192F40"/>
            </a:solidFill>
            <a:prstDash val="sysDash"/>
            <a:headEnd type="none" len="sm" w="sm"/>
            <a:tailEnd type="arrow" len="sm" w="med"/>
          </a:ln>
        </p:spPr>
      </p:sp>
      <p:sp>
        <p:nvSpPr>
          <p:cNvPr name="Freeform 12" id="12"/>
          <p:cNvSpPr/>
          <p:nvPr/>
        </p:nvSpPr>
        <p:spPr>
          <a:xfrm flipH="false" flipV="false" rot="0">
            <a:off x="14081018" y="2611207"/>
            <a:ext cx="1878708" cy="1878708"/>
          </a:xfrm>
          <a:custGeom>
            <a:avLst/>
            <a:gdLst/>
            <a:ahLst/>
            <a:cxnLst/>
            <a:rect r="r" b="b" t="t" l="l"/>
            <a:pathLst>
              <a:path h="1878708" w="1878708">
                <a:moveTo>
                  <a:pt x="0" y="0"/>
                </a:moveTo>
                <a:lnTo>
                  <a:pt x="1878708" y="0"/>
                </a:lnTo>
                <a:lnTo>
                  <a:pt x="1878708" y="1878708"/>
                </a:lnTo>
                <a:lnTo>
                  <a:pt x="0" y="187870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749969" y="7195684"/>
            <a:ext cx="962066" cy="1082493"/>
          </a:xfrm>
          <a:custGeom>
            <a:avLst/>
            <a:gdLst/>
            <a:ahLst/>
            <a:cxnLst/>
            <a:rect r="r" b="b" t="t" l="l"/>
            <a:pathLst>
              <a:path h="1082493" w="962066">
                <a:moveTo>
                  <a:pt x="0" y="0"/>
                </a:moveTo>
                <a:lnTo>
                  <a:pt x="962066" y="0"/>
                </a:lnTo>
                <a:lnTo>
                  <a:pt x="962066" y="1082494"/>
                </a:lnTo>
                <a:lnTo>
                  <a:pt x="0" y="108249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4" id="14"/>
          <p:cNvSpPr/>
          <p:nvPr/>
        </p:nvSpPr>
        <p:spPr>
          <a:xfrm flipH="false" flipV="false" rot="0">
            <a:off x="3873763" y="7195684"/>
            <a:ext cx="1231080" cy="1231080"/>
          </a:xfrm>
          <a:custGeom>
            <a:avLst/>
            <a:gdLst/>
            <a:ahLst/>
            <a:cxnLst/>
            <a:rect r="r" b="b" t="t" l="l"/>
            <a:pathLst>
              <a:path h="1231080" w="1231080">
                <a:moveTo>
                  <a:pt x="0" y="0"/>
                </a:moveTo>
                <a:lnTo>
                  <a:pt x="1231080" y="0"/>
                </a:lnTo>
                <a:lnTo>
                  <a:pt x="1231080" y="1231081"/>
                </a:lnTo>
                <a:lnTo>
                  <a:pt x="0" y="1231081"/>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5" id="15"/>
          <p:cNvGrpSpPr/>
          <p:nvPr/>
        </p:nvGrpSpPr>
        <p:grpSpPr>
          <a:xfrm rot="0">
            <a:off x="5979476" y="7195684"/>
            <a:ext cx="1356656" cy="1356656"/>
            <a:chOff x="0" y="0"/>
            <a:chExt cx="1808875" cy="1808875"/>
          </a:xfrm>
        </p:grpSpPr>
        <p:sp>
          <p:nvSpPr>
            <p:cNvPr name="Freeform 16" id="16"/>
            <p:cNvSpPr/>
            <p:nvPr/>
          </p:nvSpPr>
          <p:spPr>
            <a:xfrm flipH="false" flipV="false" rot="0">
              <a:off x="0" y="0"/>
              <a:ext cx="1808875" cy="1808875"/>
            </a:xfrm>
            <a:custGeom>
              <a:avLst/>
              <a:gdLst/>
              <a:ahLst/>
              <a:cxnLst/>
              <a:rect r="r" b="b" t="t" l="l"/>
              <a:pathLst>
                <a:path h="1808875" w="1808875">
                  <a:moveTo>
                    <a:pt x="0" y="0"/>
                  </a:moveTo>
                  <a:lnTo>
                    <a:pt x="1808875" y="0"/>
                  </a:lnTo>
                  <a:lnTo>
                    <a:pt x="1808875" y="1808875"/>
                  </a:lnTo>
                  <a:lnTo>
                    <a:pt x="0" y="1808875"/>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grpSp>
          <p:nvGrpSpPr>
            <p:cNvPr name="Group 17" id="17"/>
            <p:cNvGrpSpPr/>
            <p:nvPr/>
          </p:nvGrpSpPr>
          <p:grpSpPr>
            <a:xfrm rot="0">
              <a:off x="1161661" y="373152"/>
              <a:ext cx="647214" cy="1189178"/>
              <a:chOff x="0" y="0"/>
              <a:chExt cx="116011" cy="213156"/>
            </a:xfrm>
          </p:grpSpPr>
          <p:sp>
            <p:nvSpPr>
              <p:cNvPr name="Freeform 18" id="18"/>
              <p:cNvSpPr/>
              <p:nvPr/>
            </p:nvSpPr>
            <p:spPr>
              <a:xfrm flipH="false" flipV="false" rot="0">
                <a:off x="0" y="0"/>
                <a:ext cx="116011" cy="213156"/>
              </a:xfrm>
              <a:custGeom>
                <a:avLst/>
                <a:gdLst/>
                <a:ahLst/>
                <a:cxnLst/>
                <a:rect r="r" b="b" t="t" l="l"/>
                <a:pathLst>
                  <a:path h="213156" w="116011">
                    <a:moveTo>
                      <a:pt x="0" y="0"/>
                    </a:moveTo>
                    <a:lnTo>
                      <a:pt x="116011" y="0"/>
                    </a:lnTo>
                    <a:lnTo>
                      <a:pt x="116011" y="213156"/>
                    </a:lnTo>
                    <a:lnTo>
                      <a:pt x="0" y="213156"/>
                    </a:lnTo>
                    <a:close/>
                  </a:path>
                </a:pathLst>
              </a:custGeom>
              <a:solidFill>
                <a:srgbClr val="FFFFFF"/>
              </a:solidFill>
              <a:ln cap="sq">
                <a:noFill/>
                <a:prstDash val="solid"/>
                <a:miter/>
              </a:ln>
            </p:spPr>
          </p:sp>
          <p:sp>
            <p:nvSpPr>
              <p:cNvPr name="TextBox 19" id="19"/>
              <p:cNvSpPr txBox="true"/>
              <p:nvPr/>
            </p:nvSpPr>
            <p:spPr>
              <a:xfrm>
                <a:off x="0" y="-57150"/>
                <a:ext cx="116011" cy="270306"/>
              </a:xfrm>
              <a:prstGeom prst="rect">
                <a:avLst/>
              </a:prstGeom>
            </p:spPr>
            <p:txBody>
              <a:bodyPr anchor="ctr" rtlCol="false" tIns="50800" lIns="50800" bIns="50800" rIns="50800"/>
              <a:lstStyle/>
              <a:p>
                <a:pPr algn="ctr" marL="0" indent="0" lvl="0">
                  <a:lnSpc>
                    <a:spcPts val="3640"/>
                  </a:lnSpc>
                  <a:spcBef>
                    <a:spcPct val="0"/>
                  </a:spcBef>
                </a:pPr>
              </a:p>
            </p:txBody>
          </p:sp>
        </p:grpSp>
      </p:grpSp>
      <p:sp>
        <p:nvSpPr>
          <p:cNvPr name="Freeform 20" id="20"/>
          <p:cNvSpPr/>
          <p:nvPr/>
        </p:nvSpPr>
        <p:spPr>
          <a:xfrm flipH="false" flipV="false" rot="0">
            <a:off x="7619541" y="7241715"/>
            <a:ext cx="1246082" cy="1246082"/>
          </a:xfrm>
          <a:custGeom>
            <a:avLst/>
            <a:gdLst/>
            <a:ahLst/>
            <a:cxnLst/>
            <a:rect r="r" b="b" t="t" l="l"/>
            <a:pathLst>
              <a:path h="1246082" w="1246082">
                <a:moveTo>
                  <a:pt x="0" y="0"/>
                </a:moveTo>
                <a:lnTo>
                  <a:pt x="1246081" y="0"/>
                </a:lnTo>
                <a:lnTo>
                  <a:pt x="1246081" y="1246081"/>
                </a:lnTo>
                <a:lnTo>
                  <a:pt x="0" y="1246081"/>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21" id="21"/>
          <p:cNvSpPr txBox="true"/>
          <p:nvPr/>
        </p:nvSpPr>
        <p:spPr>
          <a:xfrm rot="0">
            <a:off x="13149065" y="9013826"/>
            <a:ext cx="5138935" cy="431798"/>
          </a:xfrm>
          <a:prstGeom prst="rect">
            <a:avLst/>
          </a:prstGeom>
        </p:spPr>
        <p:txBody>
          <a:bodyPr anchor="t" rtlCol="false" tIns="0" lIns="0" bIns="0" rIns="0">
            <a:spAutoFit/>
          </a:bodyPr>
          <a:lstStyle/>
          <a:p>
            <a:pPr algn="ctr" marL="0" indent="0" lvl="0">
              <a:lnSpc>
                <a:spcPts val="3500"/>
              </a:lnSpc>
              <a:spcBef>
                <a:spcPct val="0"/>
              </a:spcBef>
            </a:pPr>
            <a:r>
              <a:rPr lang="en-US" b="true" sz="2500" strike="noStrike" u="none">
                <a:solidFill>
                  <a:srgbClr val="192F40"/>
                </a:solidFill>
                <a:latin typeface="Aileron Heavy"/>
                <a:ea typeface="Aileron Heavy"/>
                <a:cs typeface="Aileron Heavy"/>
                <a:sym typeface="Aileron Heavy"/>
              </a:rPr>
              <a:t>User s’ laptop, mobile</a:t>
            </a:r>
          </a:p>
        </p:txBody>
      </p:sp>
      <p:sp>
        <p:nvSpPr>
          <p:cNvPr name="TextBox 22" id="22"/>
          <p:cNvSpPr txBox="true"/>
          <p:nvPr/>
        </p:nvSpPr>
        <p:spPr>
          <a:xfrm rot="0">
            <a:off x="13931859" y="5724517"/>
            <a:ext cx="1593511" cy="405765"/>
          </a:xfrm>
          <a:prstGeom prst="rect">
            <a:avLst/>
          </a:prstGeom>
        </p:spPr>
        <p:txBody>
          <a:bodyPr anchor="t" rtlCol="false" tIns="0" lIns="0" bIns="0" rIns="0">
            <a:spAutoFit/>
          </a:bodyPr>
          <a:lstStyle/>
          <a:p>
            <a:pPr algn="ctr">
              <a:lnSpc>
                <a:spcPts val="3359"/>
              </a:lnSpc>
            </a:pPr>
            <a:r>
              <a:rPr lang="en-US" sz="2400">
                <a:solidFill>
                  <a:srgbClr val="283C4C"/>
                </a:solidFill>
                <a:latin typeface="Aileron"/>
                <a:ea typeface="Aileron"/>
                <a:cs typeface="Aileron"/>
                <a:sym typeface="Aileron"/>
              </a:rPr>
              <a:t>MQTT</a:t>
            </a:r>
          </a:p>
        </p:txBody>
      </p:sp>
      <p:sp>
        <p:nvSpPr>
          <p:cNvPr name="TextBox 23" id="23"/>
          <p:cNvSpPr txBox="true"/>
          <p:nvPr/>
        </p:nvSpPr>
        <p:spPr>
          <a:xfrm rot="0">
            <a:off x="8460977" y="4550689"/>
            <a:ext cx="3948725" cy="869948"/>
          </a:xfrm>
          <a:prstGeom prst="rect">
            <a:avLst/>
          </a:prstGeom>
        </p:spPr>
        <p:txBody>
          <a:bodyPr anchor="t" rtlCol="false" tIns="0" lIns="0" bIns="0" rIns="0">
            <a:spAutoFit/>
          </a:bodyPr>
          <a:lstStyle/>
          <a:p>
            <a:pPr algn="ctr">
              <a:lnSpc>
                <a:spcPts val="3500"/>
              </a:lnSpc>
            </a:pPr>
            <a:r>
              <a:rPr lang="en-US" sz="2500" b="true">
                <a:solidFill>
                  <a:srgbClr val="192F40"/>
                </a:solidFill>
                <a:latin typeface="Aileron Heavy"/>
                <a:ea typeface="Aileron Heavy"/>
                <a:cs typeface="Aileron Heavy"/>
                <a:sym typeface="Aileron Heavy"/>
              </a:rPr>
              <a:t>Gateway</a:t>
            </a:r>
          </a:p>
          <a:p>
            <a:pPr algn="ctr">
              <a:lnSpc>
                <a:spcPts val="3500"/>
              </a:lnSpc>
            </a:pPr>
            <a:r>
              <a:rPr lang="en-US" sz="2500">
                <a:solidFill>
                  <a:srgbClr val="192F40"/>
                </a:solidFill>
                <a:latin typeface="Aileron"/>
                <a:ea typeface="Aileron"/>
                <a:cs typeface="Aileron"/>
                <a:sym typeface="Aileron"/>
              </a:rPr>
              <a:t>(Raspberry Pi 4 Model B)</a:t>
            </a:r>
          </a:p>
        </p:txBody>
      </p:sp>
      <p:sp>
        <p:nvSpPr>
          <p:cNvPr name="TextBox 24" id="24"/>
          <p:cNvSpPr txBox="true"/>
          <p:nvPr/>
        </p:nvSpPr>
        <p:spPr>
          <a:xfrm rot="0">
            <a:off x="2328274" y="4550689"/>
            <a:ext cx="3948725" cy="869948"/>
          </a:xfrm>
          <a:prstGeom prst="rect">
            <a:avLst/>
          </a:prstGeom>
        </p:spPr>
        <p:txBody>
          <a:bodyPr anchor="t" rtlCol="false" tIns="0" lIns="0" bIns="0" rIns="0">
            <a:spAutoFit/>
          </a:bodyPr>
          <a:lstStyle/>
          <a:p>
            <a:pPr algn="ctr">
              <a:lnSpc>
                <a:spcPts val="3500"/>
              </a:lnSpc>
            </a:pPr>
            <a:r>
              <a:rPr lang="en-US" sz="2500" b="true">
                <a:solidFill>
                  <a:srgbClr val="192F40"/>
                </a:solidFill>
                <a:latin typeface="Aileron Heavy"/>
                <a:ea typeface="Aileron Heavy"/>
                <a:cs typeface="Aileron Heavy"/>
                <a:sym typeface="Aileron Heavy"/>
              </a:rPr>
              <a:t>Microcontroller</a:t>
            </a:r>
          </a:p>
          <a:p>
            <a:pPr algn="ctr">
              <a:lnSpc>
                <a:spcPts val="3500"/>
              </a:lnSpc>
            </a:pPr>
            <a:r>
              <a:rPr lang="en-US" sz="2500">
                <a:solidFill>
                  <a:srgbClr val="192F40"/>
                </a:solidFill>
                <a:latin typeface="Aileron"/>
                <a:ea typeface="Aileron"/>
                <a:cs typeface="Aileron"/>
                <a:sym typeface="Aileron"/>
              </a:rPr>
              <a:t>(Arduino Uno)</a:t>
            </a:r>
          </a:p>
        </p:txBody>
      </p:sp>
      <p:sp>
        <p:nvSpPr>
          <p:cNvPr name="TextBox 25" id="25"/>
          <p:cNvSpPr txBox="true"/>
          <p:nvPr/>
        </p:nvSpPr>
        <p:spPr>
          <a:xfrm rot="0">
            <a:off x="14081018" y="4582439"/>
            <a:ext cx="1878708" cy="431798"/>
          </a:xfrm>
          <a:prstGeom prst="rect">
            <a:avLst/>
          </a:prstGeom>
        </p:spPr>
        <p:txBody>
          <a:bodyPr anchor="t" rtlCol="false" tIns="0" lIns="0" bIns="0" rIns="0">
            <a:spAutoFit/>
          </a:bodyPr>
          <a:lstStyle/>
          <a:p>
            <a:pPr algn="ctr" marL="0" indent="0" lvl="0">
              <a:lnSpc>
                <a:spcPts val="3500"/>
              </a:lnSpc>
              <a:spcBef>
                <a:spcPct val="0"/>
              </a:spcBef>
            </a:pPr>
            <a:r>
              <a:rPr lang="en-US" b="true" sz="2500" strike="noStrike" u="none">
                <a:solidFill>
                  <a:srgbClr val="192F40"/>
                </a:solidFill>
                <a:latin typeface="Aileron Heavy"/>
                <a:ea typeface="Aileron Heavy"/>
                <a:cs typeface="Aileron Heavy"/>
                <a:sym typeface="Aileron Heavy"/>
              </a:rPr>
              <a:t>Server</a:t>
            </a:r>
          </a:p>
        </p:txBody>
      </p:sp>
      <p:sp>
        <p:nvSpPr>
          <p:cNvPr name="TextBox 26" id="26"/>
          <p:cNvSpPr txBox="true"/>
          <p:nvPr/>
        </p:nvSpPr>
        <p:spPr>
          <a:xfrm rot="0">
            <a:off x="11989813" y="2873459"/>
            <a:ext cx="1593511" cy="405765"/>
          </a:xfrm>
          <a:prstGeom prst="rect">
            <a:avLst/>
          </a:prstGeom>
        </p:spPr>
        <p:txBody>
          <a:bodyPr anchor="t" rtlCol="false" tIns="0" lIns="0" bIns="0" rIns="0">
            <a:spAutoFit/>
          </a:bodyPr>
          <a:lstStyle/>
          <a:p>
            <a:pPr algn="ctr">
              <a:lnSpc>
                <a:spcPts val="3359"/>
              </a:lnSpc>
            </a:pPr>
            <a:r>
              <a:rPr lang="en-US" sz="2400">
                <a:solidFill>
                  <a:srgbClr val="283C4C"/>
                </a:solidFill>
                <a:latin typeface="Aileron"/>
                <a:ea typeface="Aileron"/>
                <a:cs typeface="Aileron"/>
                <a:sym typeface="Aileron"/>
              </a:rPr>
              <a:t>MQTT</a:t>
            </a:r>
          </a:p>
        </p:txBody>
      </p:sp>
      <p:sp>
        <p:nvSpPr>
          <p:cNvPr name="TextBox 27" id="27"/>
          <p:cNvSpPr txBox="true"/>
          <p:nvPr/>
        </p:nvSpPr>
        <p:spPr>
          <a:xfrm rot="0">
            <a:off x="6436015" y="2873459"/>
            <a:ext cx="1995339" cy="405765"/>
          </a:xfrm>
          <a:prstGeom prst="rect">
            <a:avLst/>
          </a:prstGeom>
        </p:spPr>
        <p:txBody>
          <a:bodyPr anchor="t" rtlCol="false" tIns="0" lIns="0" bIns="0" rIns="0">
            <a:spAutoFit/>
          </a:bodyPr>
          <a:lstStyle/>
          <a:p>
            <a:pPr algn="ctr">
              <a:lnSpc>
                <a:spcPts val="3359"/>
              </a:lnSpc>
            </a:pPr>
            <a:r>
              <a:rPr lang="en-US" sz="2400">
                <a:solidFill>
                  <a:srgbClr val="283C4C"/>
                </a:solidFill>
                <a:latin typeface="Aileron"/>
                <a:ea typeface="Aileron"/>
                <a:cs typeface="Aileron"/>
                <a:sym typeface="Aileron"/>
              </a:rPr>
              <a:t>Bluetooth</a:t>
            </a:r>
          </a:p>
        </p:txBody>
      </p:sp>
      <p:sp>
        <p:nvSpPr>
          <p:cNvPr name="TextBox 28" id="28"/>
          <p:cNvSpPr txBox="true"/>
          <p:nvPr/>
        </p:nvSpPr>
        <p:spPr>
          <a:xfrm rot="0">
            <a:off x="1028700" y="821234"/>
            <a:ext cx="11620758" cy="1102360"/>
          </a:xfrm>
          <a:prstGeom prst="rect">
            <a:avLst/>
          </a:prstGeom>
        </p:spPr>
        <p:txBody>
          <a:bodyPr anchor="t" rtlCol="false" tIns="0" lIns="0" bIns="0" rIns="0">
            <a:spAutoFit/>
          </a:bodyPr>
          <a:lstStyle/>
          <a:p>
            <a:pPr algn="l">
              <a:lnSpc>
                <a:spcPts val="7669"/>
              </a:lnSpc>
            </a:pPr>
            <a:r>
              <a:rPr lang="en-US" sz="6499" b="true">
                <a:solidFill>
                  <a:srgbClr val="283C4C"/>
                </a:solidFill>
                <a:latin typeface="Akzidenz-Grotesk Heavy"/>
                <a:ea typeface="Akzidenz-Grotesk Heavy"/>
                <a:cs typeface="Akzidenz-Grotesk Heavy"/>
                <a:sym typeface="Akzidenz-Grotesk Heavy"/>
              </a:rPr>
              <a:t>Methods: Block Diagram </a:t>
            </a:r>
          </a:p>
        </p:txBody>
      </p:sp>
      <p:sp>
        <p:nvSpPr>
          <p:cNvPr name="TextBox 29" id="29"/>
          <p:cNvSpPr txBox="true"/>
          <p:nvPr/>
        </p:nvSpPr>
        <p:spPr>
          <a:xfrm rot="0">
            <a:off x="1177974" y="8295321"/>
            <a:ext cx="2106055" cy="1308098"/>
          </a:xfrm>
          <a:prstGeom prst="rect">
            <a:avLst/>
          </a:prstGeom>
        </p:spPr>
        <p:txBody>
          <a:bodyPr anchor="t" rtlCol="false" tIns="0" lIns="0" bIns="0" rIns="0">
            <a:spAutoFit/>
          </a:bodyPr>
          <a:lstStyle/>
          <a:p>
            <a:pPr algn="ctr">
              <a:lnSpc>
                <a:spcPts val="3500"/>
              </a:lnSpc>
            </a:pPr>
            <a:r>
              <a:rPr lang="en-US" sz="2500" b="true">
                <a:solidFill>
                  <a:srgbClr val="192F40"/>
                </a:solidFill>
                <a:latin typeface="Aileron Heavy"/>
                <a:ea typeface="Aileron Heavy"/>
                <a:cs typeface="Aileron Heavy"/>
                <a:sym typeface="Aileron Heavy"/>
              </a:rPr>
              <a:t>Temperature &amp; Humidity Sensor</a:t>
            </a:r>
          </a:p>
        </p:txBody>
      </p:sp>
      <p:sp>
        <p:nvSpPr>
          <p:cNvPr name="TextBox 30" id="30"/>
          <p:cNvSpPr txBox="true"/>
          <p:nvPr/>
        </p:nvSpPr>
        <p:spPr>
          <a:xfrm rot="0">
            <a:off x="5639997" y="8514396"/>
            <a:ext cx="1475337" cy="869948"/>
          </a:xfrm>
          <a:prstGeom prst="rect">
            <a:avLst/>
          </a:prstGeom>
        </p:spPr>
        <p:txBody>
          <a:bodyPr anchor="t" rtlCol="false" tIns="0" lIns="0" bIns="0" rIns="0">
            <a:spAutoFit/>
          </a:bodyPr>
          <a:lstStyle/>
          <a:p>
            <a:pPr algn="ctr">
              <a:lnSpc>
                <a:spcPts val="3500"/>
              </a:lnSpc>
            </a:pPr>
            <a:r>
              <a:rPr lang="en-US" sz="2500" b="true">
                <a:solidFill>
                  <a:srgbClr val="192F40"/>
                </a:solidFill>
                <a:latin typeface="Aileron Heavy"/>
                <a:ea typeface="Aileron Heavy"/>
                <a:cs typeface="Aileron Heavy"/>
                <a:sym typeface="Aileron Heavy"/>
              </a:rPr>
              <a:t>Noise</a:t>
            </a:r>
          </a:p>
          <a:p>
            <a:pPr algn="ctr">
              <a:lnSpc>
                <a:spcPts val="3500"/>
              </a:lnSpc>
            </a:pPr>
            <a:r>
              <a:rPr lang="en-US" sz="2500" b="true">
                <a:solidFill>
                  <a:srgbClr val="192F40"/>
                </a:solidFill>
                <a:latin typeface="Aileron Heavy"/>
                <a:ea typeface="Aileron Heavy"/>
                <a:cs typeface="Aileron Heavy"/>
                <a:sym typeface="Aileron Heavy"/>
              </a:rPr>
              <a:t>Sensor</a:t>
            </a:r>
          </a:p>
        </p:txBody>
      </p:sp>
      <p:sp>
        <p:nvSpPr>
          <p:cNvPr name="TextBox 31" id="31"/>
          <p:cNvSpPr txBox="true"/>
          <p:nvPr/>
        </p:nvSpPr>
        <p:spPr>
          <a:xfrm rot="0">
            <a:off x="3904648" y="8514396"/>
            <a:ext cx="1200194" cy="869948"/>
          </a:xfrm>
          <a:prstGeom prst="rect">
            <a:avLst/>
          </a:prstGeom>
        </p:spPr>
        <p:txBody>
          <a:bodyPr anchor="t" rtlCol="false" tIns="0" lIns="0" bIns="0" rIns="0">
            <a:spAutoFit/>
          </a:bodyPr>
          <a:lstStyle/>
          <a:p>
            <a:pPr algn="ctr">
              <a:lnSpc>
                <a:spcPts val="3500"/>
              </a:lnSpc>
            </a:pPr>
            <a:r>
              <a:rPr lang="en-US" sz="2500" b="true">
                <a:solidFill>
                  <a:srgbClr val="192F40"/>
                </a:solidFill>
                <a:latin typeface="Aileron Heavy"/>
                <a:ea typeface="Aileron Heavy"/>
                <a:cs typeface="Aileron Heavy"/>
                <a:sym typeface="Aileron Heavy"/>
              </a:rPr>
              <a:t>Gas</a:t>
            </a:r>
          </a:p>
          <a:p>
            <a:pPr algn="ctr">
              <a:lnSpc>
                <a:spcPts val="3500"/>
              </a:lnSpc>
            </a:pPr>
            <a:r>
              <a:rPr lang="en-US" sz="2500" b="true">
                <a:solidFill>
                  <a:srgbClr val="192F40"/>
                </a:solidFill>
                <a:latin typeface="Aileron Heavy"/>
                <a:ea typeface="Aileron Heavy"/>
                <a:cs typeface="Aileron Heavy"/>
                <a:sym typeface="Aileron Heavy"/>
              </a:rPr>
              <a:t>Sensor</a:t>
            </a:r>
          </a:p>
        </p:txBody>
      </p:sp>
      <p:sp>
        <p:nvSpPr>
          <p:cNvPr name="TextBox 32" id="32"/>
          <p:cNvSpPr txBox="true"/>
          <p:nvPr/>
        </p:nvSpPr>
        <p:spPr>
          <a:xfrm rot="0">
            <a:off x="7573511" y="8514396"/>
            <a:ext cx="1353143" cy="869948"/>
          </a:xfrm>
          <a:prstGeom prst="rect">
            <a:avLst/>
          </a:prstGeom>
        </p:spPr>
        <p:txBody>
          <a:bodyPr anchor="t" rtlCol="false" tIns="0" lIns="0" bIns="0" rIns="0">
            <a:spAutoFit/>
          </a:bodyPr>
          <a:lstStyle/>
          <a:p>
            <a:pPr algn="ctr">
              <a:lnSpc>
                <a:spcPts val="3500"/>
              </a:lnSpc>
            </a:pPr>
            <a:r>
              <a:rPr lang="en-US" sz="2500" b="true">
                <a:solidFill>
                  <a:srgbClr val="192F40"/>
                </a:solidFill>
                <a:latin typeface="Aileron Heavy"/>
                <a:ea typeface="Aileron Heavy"/>
                <a:cs typeface="Aileron Heavy"/>
                <a:sym typeface="Aileron Heavy"/>
              </a:rPr>
              <a:t>Light</a:t>
            </a:r>
          </a:p>
          <a:p>
            <a:pPr algn="ctr">
              <a:lnSpc>
                <a:spcPts val="3500"/>
              </a:lnSpc>
            </a:pPr>
            <a:r>
              <a:rPr lang="en-US" sz="2500" b="true">
                <a:solidFill>
                  <a:srgbClr val="192F40"/>
                </a:solidFill>
                <a:latin typeface="Aileron Heavy"/>
                <a:ea typeface="Aileron Heavy"/>
                <a:cs typeface="Aileron Heavy"/>
                <a:sym typeface="Aileron Heavy"/>
              </a:rPr>
              <a:t>Sensor</a:t>
            </a:r>
          </a:p>
        </p:txBody>
      </p:sp>
      <p:sp>
        <p:nvSpPr>
          <p:cNvPr name="TextBox 33" id="33"/>
          <p:cNvSpPr txBox="true"/>
          <p:nvPr/>
        </p:nvSpPr>
        <p:spPr>
          <a:xfrm rot="0">
            <a:off x="17394068" y="9708064"/>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13</a:t>
            </a:r>
          </a:p>
        </p:txBody>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051500" y="94843"/>
            <a:ext cx="11028060" cy="1189355"/>
          </a:xfrm>
          <a:prstGeom prst="rect">
            <a:avLst/>
          </a:prstGeom>
        </p:spPr>
        <p:txBody>
          <a:bodyPr anchor="t" rtlCol="false" tIns="0" lIns="0" bIns="0" rIns="0">
            <a:spAutoFit/>
          </a:bodyPr>
          <a:lstStyle/>
          <a:p>
            <a:pPr algn="r"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Methods: Flow Chart</a:t>
            </a:r>
          </a:p>
        </p:txBody>
      </p:sp>
      <p:grpSp>
        <p:nvGrpSpPr>
          <p:cNvPr name="Group 3" id="3"/>
          <p:cNvGrpSpPr/>
          <p:nvPr/>
        </p:nvGrpSpPr>
        <p:grpSpPr>
          <a:xfrm rot="0">
            <a:off x="2559841" y="1667984"/>
            <a:ext cx="1782672" cy="749405"/>
            <a:chOff x="0" y="0"/>
            <a:chExt cx="507053" cy="213156"/>
          </a:xfrm>
        </p:grpSpPr>
        <p:sp>
          <p:nvSpPr>
            <p:cNvPr name="Freeform 4" id="4"/>
            <p:cNvSpPr/>
            <p:nvPr/>
          </p:nvSpPr>
          <p:spPr>
            <a:xfrm flipH="false" flipV="false" rot="0">
              <a:off x="0" y="0"/>
              <a:ext cx="507053" cy="213156"/>
            </a:xfrm>
            <a:custGeom>
              <a:avLst/>
              <a:gdLst/>
              <a:ahLst/>
              <a:cxnLst/>
              <a:rect r="r" b="b" t="t" l="l"/>
              <a:pathLst>
                <a:path h="213156" w="507053">
                  <a:moveTo>
                    <a:pt x="106578" y="0"/>
                  </a:moveTo>
                  <a:lnTo>
                    <a:pt x="400475" y="0"/>
                  </a:lnTo>
                  <a:cubicBezTo>
                    <a:pt x="459336" y="0"/>
                    <a:pt x="507053" y="47717"/>
                    <a:pt x="507053" y="106578"/>
                  </a:cubicBezTo>
                  <a:lnTo>
                    <a:pt x="507053" y="106578"/>
                  </a:lnTo>
                  <a:cubicBezTo>
                    <a:pt x="507053" y="134845"/>
                    <a:pt x="495824" y="161953"/>
                    <a:pt x="475837" y="181940"/>
                  </a:cubicBezTo>
                  <a:cubicBezTo>
                    <a:pt x="455850" y="201928"/>
                    <a:pt x="428741" y="213156"/>
                    <a:pt x="400475" y="213156"/>
                  </a:cubicBezTo>
                  <a:lnTo>
                    <a:pt x="106578" y="213156"/>
                  </a:lnTo>
                  <a:cubicBezTo>
                    <a:pt x="47717" y="213156"/>
                    <a:pt x="0" y="165440"/>
                    <a:pt x="0" y="106578"/>
                  </a:cubicBezTo>
                  <a:lnTo>
                    <a:pt x="0" y="106578"/>
                  </a:lnTo>
                  <a:cubicBezTo>
                    <a:pt x="0" y="47717"/>
                    <a:pt x="47717" y="0"/>
                    <a:pt x="106578" y="0"/>
                  </a:cubicBezTo>
                  <a:close/>
                </a:path>
              </a:pathLst>
            </a:custGeom>
            <a:solidFill>
              <a:srgbClr val="A1BBD4"/>
            </a:solidFill>
            <a:ln cap="rnd">
              <a:noFill/>
              <a:prstDash val="solid"/>
              <a:round/>
            </a:ln>
          </p:spPr>
        </p:sp>
        <p:sp>
          <p:nvSpPr>
            <p:cNvPr name="TextBox 5" id="5"/>
            <p:cNvSpPr txBox="true"/>
            <p:nvPr/>
          </p:nvSpPr>
          <p:spPr>
            <a:xfrm>
              <a:off x="0" y="-38100"/>
              <a:ext cx="507053" cy="251256"/>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6" id="6"/>
          <p:cNvGrpSpPr/>
          <p:nvPr/>
        </p:nvGrpSpPr>
        <p:grpSpPr>
          <a:xfrm rot="0">
            <a:off x="14288155" y="8766741"/>
            <a:ext cx="1782672" cy="749405"/>
            <a:chOff x="0" y="0"/>
            <a:chExt cx="507053" cy="213156"/>
          </a:xfrm>
        </p:grpSpPr>
        <p:sp>
          <p:nvSpPr>
            <p:cNvPr name="Freeform 7" id="7"/>
            <p:cNvSpPr/>
            <p:nvPr/>
          </p:nvSpPr>
          <p:spPr>
            <a:xfrm flipH="false" flipV="false" rot="0">
              <a:off x="0" y="0"/>
              <a:ext cx="507053" cy="213156"/>
            </a:xfrm>
            <a:custGeom>
              <a:avLst/>
              <a:gdLst/>
              <a:ahLst/>
              <a:cxnLst/>
              <a:rect r="r" b="b" t="t" l="l"/>
              <a:pathLst>
                <a:path h="213156" w="507053">
                  <a:moveTo>
                    <a:pt x="106578" y="0"/>
                  </a:moveTo>
                  <a:lnTo>
                    <a:pt x="400475" y="0"/>
                  </a:lnTo>
                  <a:cubicBezTo>
                    <a:pt x="459336" y="0"/>
                    <a:pt x="507053" y="47717"/>
                    <a:pt x="507053" y="106578"/>
                  </a:cubicBezTo>
                  <a:lnTo>
                    <a:pt x="507053" y="106578"/>
                  </a:lnTo>
                  <a:cubicBezTo>
                    <a:pt x="507053" y="134845"/>
                    <a:pt x="495824" y="161953"/>
                    <a:pt x="475837" y="181940"/>
                  </a:cubicBezTo>
                  <a:cubicBezTo>
                    <a:pt x="455850" y="201928"/>
                    <a:pt x="428741" y="213156"/>
                    <a:pt x="400475" y="213156"/>
                  </a:cubicBezTo>
                  <a:lnTo>
                    <a:pt x="106578" y="213156"/>
                  </a:lnTo>
                  <a:cubicBezTo>
                    <a:pt x="47717" y="213156"/>
                    <a:pt x="0" y="165440"/>
                    <a:pt x="0" y="106578"/>
                  </a:cubicBezTo>
                  <a:lnTo>
                    <a:pt x="0" y="106578"/>
                  </a:lnTo>
                  <a:cubicBezTo>
                    <a:pt x="0" y="47717"/>
                    <a:pt x="47717" y="0"/>
                    <a:pt x="106578" y="0"/>
                  </a:cubicBezTo>
                  <a:close/>
                </a:path>
              </a:pathLst>
            </a:custGeom>
            <a:solidFill>
              <a:srgbClr val="A1BBD4"/>
            </a:solidFill>
            <a:ln cap="rnd">
              <a:noFill/>
              <a:prstDash val="solid"/>
              <a:round/>
            </a:ln>
          </p:spPr>
        </p:sp>
        <p:sp>
          <p:nvSpPr>
            <p:cNvPr name="TextBox 8" id="8"/>
            <p:cNvSpPr txBox="true"/>
            <p:nvPr/>
          </p:nvSpPr>
          <p:spPr>
            <a:xfrm>
              <a:off x="0" y="-38100"/>
              <a:ext cx="507053" cy="251256"/>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TextBox 9" id="9"/>
          <p:cNvSpPr txBox="true"/>
          <p:nvPr/>
        </p:nvSpPr>
        <p:spPr>
          <a:xfrm rot="0">
            <a:off x="2679175" y="1831132"/>
            <a:ext cx="1544004" cy="372745"/>
          </a:xfrm>
          <a:prstGeom prst="rect">
            <a:avLst/>
          </a:prstGeom>
        </p:spPr>
        <p:txBody>
          <a:bodyPr anchor="t" rtlCol="false" tIns="0" lIns="0" bIns="0" rIns="0">
            <a:spAutoFit/>
          </a:bodyPr>
          <a:lstStyle/>
          <a:p>
            <a:pPr algn="ctr">
              <a:lnSpc>
                <a:spcPts val="3079"/>
              </a:lnSpc>
            </a:pPr>
            <a:r>
              <a:rPr lang="en-US" sz="2199" b="true">
                <a:solidFill>
                  <a:srgbClr val="192F40"/>
                </a:solidFill>
                <a:latin typeface="Aileron Bold"/>
                <a:ea typeface="Aileron Bold"/>
                <a:cs typeface="Aileron Bold"/>
                <a:sym typeface="Aileron Bold"/>
              </a:rPr>
              <a:t>Start</a:t>
            </a:r>
          </a:p>
        </p:txBody>
      </p:sp>
      <p:sp>
        <p:nvSpPr>
          <p:cNvPr name="TextBox 10" id="10"/>
          <p:cNvSpPr txBox="true"/>
          <p:nvPr/>
        </p:nvSpPr>
        <p:spPr>
          <a:xfrm rot="0">
            <a:off x="14407490" y="8929889"/>
            <a:ext cx="1544004" cy="372745"/>
          </a:xfrm>
          <a:prstGeom prst="rect">
            <a:avLst/>
          </a:prstGeom>
        </p:spPr>
        <p:txBody>
          <a:bodyPr anchor="t" rtlCol="false" tIns="0" lIns="0" bIns="0" rIns="0">
            <a:spAutoFit/>
          </a:bodyPr>
          <a:lstStyle/>
          <a:p>
            <a:pPr algn="ctr">
              <a:lnSpc>
                <a:spcPts val="3079"/>
              </a:lnSpc>
            </a:pPr>
            <a:r>
              <a:rPr lang="en-US" sz="2199" b="true">
                <a:solidFill>
                  <a:srgbClr val="192F40"/>
                </a:solidFill>
                <a:latin typeface="Aileron Bold"/>
                <a:ea typeface="Aileron Bold"/>
                <a:cs typeface="Aileron Bold"/>
                <a:sym typeface="Aileron Bold"/>
              </a:rPr>
              <a:t>End</a:t>
            </a:r>
          </a:p>
        </p:txBody>
      </p:sp>
      <p:grpSp>
        <p:nvGrpSpPr>
          <p:cNvPr name="Group 11" id="11"/>
          <p:cNvGrpSpPr/>
          <p:nvPr/>
        </p:nvGrpSpPr>
        <p:grpSpPr>
          <a:xfrm rot="0">
            <a:off x="1398981" y="3027273"/>
            <a:ext cx="4104392" cy="1654904"/>
            <a:chOff x="0" y="0"/>
            <a:chExt cx="1167429" cy="470711"/>
          </a:xfrm>
        </p:grpSpPr>
        <p:sp>
          <p:nvSpPr>
            <p:cNvPr name="Freeform 12" id="12"/>
            <p:cNvSpPr/>
            <p:nvPr/>
          </p:nvSpPr>
          <p:spPr>
            <a:xfrm flipH="false" flipV="false" rot="0">
              <a:off x="0" y="0"/>
              <a:ext cx="1167429" cy="470711"/>
            </a:xfrm>
            <a:custGeom>
              <a:avLst/>
              <a:gdLst/>
              <a:ahLst/>
              <a:cxnLst/>
              <a:rect r="r" b="b" t="t" l="l"/>
              <a:pathLst>
                <a:path h="470711" w="1167429">
                  <a:moveTo>
                    <a:pt x="0" y="0"/>
                  </a:moveTo>
                  <a:lnTo>
                    <a:pt x="1167429" y="0"/>
                  </a:lnTo>
                  <a:lnTo>
                    <a:pt x="1167429" y="470711"/>
                  </a:lnTo>
                  <a:lnTo>
                    <a:pt x="0" y="470711"/>
                  </a:lnTo>
                  <a:close/>
                </a:path>
              </a:pathLst>
            </a:custGeom>
            <a:solidFill>
              <a:srgbClr val="D6E0EB"/>
            </a:solidFill>
            <a:ln cap="sq">
              <a:noFill/>
              <a:prstDash val="solid"/>
              <a:miter/>
            </a:ln>
          </p:spPr>
        </p:sp>
        <p:sp>
          <p:nvSpPr>
            <p:cNvPr name="TextBox 13" id="13"/>
            <p:cNvSpPr txBox="true"/>
            <p:nvPr/>
          </p:nvSpPr>
          <p:spPr>
            <a:xfrm>
              <a:off x="0" y="-38100"/>
              <a:ext cx="1167429" cy="508811"/>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14" id="14"/>
          <p:cNvGrpSpPr/>
          <p:nvPr/>
        </p:nvGrpSpPr>
        <p:grpSpPr>
          <a:xfrm rot="0">
            <a:off x="1398981" y="5235631"/>
            <a:ext cx="4104392" cy="1676179"/>
            <a:chOff x="0" y="0"/>
            <a:chExt cx="1167429" cy="476763"/>
          </a:xfrm>
        </p:grpSpPr>
        <p:sp>
          <p:nvSpPr>
            <p:cNvPr name="Freeform 15" id="15"/>
            <p:cNvSpPr/>
            <p:nvPr/>
          </p:nvSpPr>
          <p:spPr>
            <a:xfrm flipH="false" flipV="false" rot="0">
              <a:off x="0" y="0"/>
              <a:ext cx="1167429" cy="476763"/>
            </a:xfrm>
            <a:custGeom>
              <a:avLst/>
              <a:gdLst/>
              <a:ahLst/>
              <a:cxnLst/>
              <a:rect r="r" b="b" t="t" l="l"/>
              <a:pathLst>
                <a:path h="476763" w="1167429">
                  <a:moveTo>
                    <a:pt x="0" y="0"/>
                  </a:moveTo>
                  <a:lnTo>
                    <a:pt x="1167429" y="0"/>
                  </a:lnTo>
                  <a:lnTo>
                    <a:pt x="1167429" y="476763"/>
                  </a:lnTo>
                  <a:lnTo>
                    <a:pt x="0" y="476763"/>
                  </a:lnTo>
                  <a:close/>
                </a:path>
              </a:pathLst>
            </a:custGeom>
            <a:solidFill>
              <a:srgbClr val="D6E0EB"/>
            </a:solidFill>
            <a:ln cap="sq">
              <a:noFill/>
              <a:prstDash val="solid"/>
              <a:miter/>
            </a:ln>
          </p:spPr>
        </p:sp>
        <p:sp>
          <p:nvSpPr>
            <p:cNvPr name="TextBox 16" id="16"/>
            <p:cNvSpPr txBox="true"/>
            <p:nvPr/>
          </p:nvSpPr>
          <p:spPr>
            <a:xfrm>
              <a:off x="0" y="-38100"/>
              <a:ext cx="1167429" cy="514863"/>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17" id="17"/>
          <p:cNvGrpSpPr/>
          <p:nvPr/>
        </p:nvGrpSpPr>
        <p:grpSpPr>
          <a:xfrm rot="0">
            <a:off x="1398981" y="7465265"/>
            <a:ext cx="4104392" cy="1676179"/>
            <a:chOff x="0" y="0"/>
            <a:chExt cx="1167429" cy="476763"/>
          </a:xfrm>
        </p:grpSpPr>
        <p:sp>
          <p:nvSpPr>
            <p:cNvPr name="Freeform 18" id="18"/>
            <p:cNvSpPr/>
            <p:nvPr/>
          </p:nvSpPr>
          <p:spPr>
            <a:xfrm flipH="false" flipV="false" rot="0">
              <a:off x="0" y="0"/>
              <a:ext cx="1167429" cy="476763"/>
            </a:xfrm>
            <a:custGeom>
              <a:avLst/>
              <a:gdLst/>
              <a:ahLst/>
              <a:cxnLst/>
              <a:rect r="r" b="b" t="t" l="l"/>
              <a:pathLst>
                <a:path h="476763" w="1167429">
                  <a:moveTo>
                    <a:pt x="0" y="0"/>
                  </a:moveTo>
                  <a:lnTo>
                    <a:pt x="1167429" y="0"/>
                  </a:lnTo>
                  <a:lnTo>
                    <a:pt x="1167429" y="476763"/>
                  </a:lnTo>
                  <a:lnTo>
                    <a:pt x="0" y="476763"/>
                  </a:lnTo>
                  <a:close/>
                </a:path>
              </a:pathLst>
            </a:custGeom>
            <a:solidFill>
              <a:srgbClr val="D6E0EB"/>
            </a:solidFill>
            <a:ln cap="sq">
              <a:noFill/>
              <a:prstDash val="solid"/>
              <a:miter/>
            </a:ln>
          </p:spPr>
        </p:sp>
        <p:sp>
          <p:nvSpPr>
            <p:cNvPr name="TextBox 19" id="19"/>
            <p:cNvSpPr txBox="true"/>
            <p:nvPr/>
          </p:nvSpPr>
          <p:spPr>
            <a:xfrm>
              <a:off x="0" y="-38100"/>
              <a:ext cx="1167429" cy="514863"/>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20" id="20"/>
          <p:cNvGrpSpPr/>
          <p:nvPr/>
        </p:nvGrpSpPr>
        <p:grpSpPr>
          <a:xfrm rot="0">
            <a:off x="13099683" y="5636190"/>
            <a:ext cx="4159617" cy="1998691"/>
            <a:chOff x="0" y="0"/>
            <a:chExt cx="1183137" cy="568496"/>
          </a:xfrm>
        </p:grpSpPr>
        <p:sp>
          <p:nvSpPr>
            <p:cNvPr name="Freeform 21" id="21"/>
            <p:cNvSpPr/>
            <p:nvPr/>
          </p:nvSpPr>
          <p:spPr>
            <a:xfrm flipH="false" flipV="false" rot="0">
              <a:off x="0" y="0"/>
              <a:ext cx="1183137" cy="568496"/>
            </a:xfrm>
            <a:custGeom>
              <a:avLst/>
              <a:gdLst/>
              <a:ahLst/>
              <a:cxnLst/>
              <a:rect r="r" b="b" t="t" l="l"/>
              <a:pathLst>
                <a:path h="568496" w="1183137">
                  <a:moveTo>
                    <a:pt x="0" y="0"/>
                  </a:moveTo>
                  <a:lnTo>
                    <a:pt x="1183137" y="0"/>
                  </a:lnTo>
                  <a:lnTo>
                    <a:pt x="1183137" y="568496"/>
                  </a:lnTo>
                  <a:lnTo>
                    <a:pt x="0" y="568496"/>
                  </a:lnTo>
                  <a:close/>
                </a:path>
              </a:pathLst>
            </a:custGeom>
            <a:solidFill>
              <a:srgbClr val="D6E0EB"/>
            </a:solidFill>
            <a:ln cap="sq">
              <a:noFill/>
              <a:prstDash val="solid"/>
              <a:miter/>
            </a:ln>
          </p:spPr>
        </p:sp>
        <p:sp>
          <p:nvSpPr>
            <p:cNvPr name="TextBox 22" id="22"/>
            <p:cNvSpPr txBox="true"/>
            <p:nvPr/>
          </p:nvSpPr>
          <p:spPr>
            <a:xfrm>
              <a:off x="0" y="-38100"/>
              <a:ext cx="1183137" cy="606596"/>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TextBox 23" id="23"/>
          <p:cNvSpPr txBox="true"/>
          <p:nvPr/>
        </p:nvSpPr>
        <p:spPr>
          <a:xfrm rot="0">
            <a:off x="1680719" y="3262744"/>
            <a:ext cx="3540916" cy="1153795"/>
          </a:xfrm>
          <a:prstGeom prst="rect">
            <a:avLst/>
          </a:prstGeom>
        </p:spPr>
        <p:txBody>
          <a:bodyPr anchor="t" rtlCol="false" tIns="0" lIns="0" bIns="0" rIns="0">
            <a:spAutoFit/>
          </a:bodyPr>
          <a:lstStyle/>
          <a:p>
            <a:pPr algn="ctr">
              <a:lnSpc>
                <a:spcPts val="3079"/>
              </a:lnSpc>
            </a:pPr>
            <a:r>
              <a:rPr lang="en-US" sz="2199" b="true">
                <a:solidFill>
                  <a:srgbClr val="192F40"/>
                </a:solidFill>
                <a:latin typeface="Aileron Bold"/>
                <a:ea typeface="Aileron Bold"/>
                <a:cs typeface="Aileron Bold"/>
                <a:sym typeface="Aileron Bold"/>
              </a:rPr>
              <a:t>Sensors collect data from the environment as voltage signals</a:t>
            </a:r>
          </a:p>
        </p:txBody>
      </p:sp>
      <p:sp>
        <p:nvSpPr>
          <p:cNvPr name="TextBox 24" id="24"/>
          <p:cNvSpPr txBox="true"/>
          <p:nvPr/>
        </p:nvSpPr>
        <p:spPr>
          <a:xfrm rot="0">
            <a:off x="1498930" y="5481740"/>
            <a:ext cx="3904495" cy="1153795"/>
          </a:xfrm>
          <a:prstGeom prst="rect">
            <a:avLst/>
          </a:prstGeom>
        </p:spPr>
        <p:txBody>
          <a:bodyPr anchor="t" rtlCol="false" tIns="0" lIns="0" bIns="0" rIns="0">
            <a:spAutoFit/>
          </a:bodyPr>
          <a:lstStyle/>
          <a:p>
            <a:pPr algn="ctr">
              <a:lnSpc>
                <a:spcPts val="3079"/>
              </a:lnSpc>
            </a:pPr>
            <a:r>
              <a:rPr lang="en-US" sz="2199" b="true">
                <a:solidFill>
                  <a:srgbClr val="192F40"/>
                </a:solidFill>
                <a:latin typeface="Aileron Bold"/>
                <a:ea typeface="Aileron Bold"/>
                <a:cs typeface="Aileron Bold"/>
                <a:sym typeface="Aileron Bold"/>
              </a:rPr>
              <a:t>Signals are processed by Arduino and sent to Raspberry Pi via Bluetooth</a:t>
            </a:r>
          </a:p>
        </p:txBody>
      </p:sp>
      <p:grpSp>
        <p:nvGrpSpPr>
          <p:cNvPr name="Group 25" id="25"/>
          <p:cNvGrpSpPr/>
          <p:nvPr/>
        </p:nvGrpSpPr>
        <p:grpSpPr>
          <a:xfrm rot="0">
            <a:off x="7091804" y="3021141"/>
            <a:ext cx="4104392" cy="1654904"/>
            <a:chOff x="0" y="0"/>
            <a:chExt cx="1167429" cy="470711"/>
          </a:xfrm>
        </p:grpSpPr>
        <p:sp>
          <p:nvSpPr>
            <p:cNvPr name="Freeform 26" id="26"/>
            <p:cNvSpPr/>
            <p:nvPr/>
          </p:nvSpPr>
          <p:spPr>
            <a:xfrm flipH="false" flipV="false" rot="0">
              <a:off x="0" y="0"/>
              <a:ext cx="1167429" cy="470711"/>
            </a:xfrm>
            <a:custGeom>
              <a:avLst/>
              <a:gdLst/>
              <a:ahLst/>
              <a:cxnLst/>
              <a:rect r="r" b="b" t="t" l="l"/>
              <a:pathLst>
                <a:path h="470711" w="1167429">
                  <a:moveTo>
                    <a:pt x="0" y="0"/>
                  </a:moveTo>
                  <a:lnTo>
                    <a:pt x="1167429" y="0"/>
                  </a:lnTo>
                  <a:lnTo>
                    <a:pt x="1167429" y="470711"/>
                  </a:lnTo>
                  <a:lnTo>
                    <a:pt x="0" y="470711"/>
                  </a:lnTo>
                  <a:close/>
                </a:path>
              </a:pathLst>
            </a:custGeom>
            <a:solidFill>
              <a:srgbClr val="D6E0EB"/>
            </a:solidFill>
            <a:ln cap="sq">
              <a:noFill/>
              <a:prstDash val="solid"/>
              <a:miter/>
            </a:ln>
          </p:spPr>
        </p:sp>
        <p:sp>
          <p:nvSpPr>
            <p:cNvPr name="TextBox 27" id="27"/>
            <p:cNvSpPr txBox="true"/>
            <p:nvPr/>
          </p:nvSpPr>
          <p:spPr>
            <a:xfrm>
              <a:off x="0" y="-38100"/>
              <a:ext cx="1167429" cy="508811"/>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TextBox 28" id="28"/>
          <p:cNvSpPr txBox="true"/>
          <p:nvPr/>
        </p:nvSpPr>
        <p:spPr>
          <a:xfrm rot="0">
            <a:off x="7261147" y="3243181"/>
            <a:ext cx="3765707" cy="1153795"/>
          </a:xfrm>
          <a:prstGeom prst="rect">
            <a:avLst/>
          </a:prstGeom>
        </p:spPr>
        <p:txBody>
          <a:bodyPr anchor="t" rtlCol="false" tIns="0" lIns="0" bIns="0" rIns="0">
            <a:spAutoFit/>
          </a:bodyPr>
          <a:lstStyle/>
          <a:p>
            <a:pPr algn="ctr">
              <a:lnSpc>
                <a:spcPts val="3079"/>
              </a:lnSpc>
            </a:pPr>
            <a:r>
              <a:rPr lang="en-US" sz="2199" b="true">
                <a:solidFill>
                  <a:srgbClr val="192F40"/>
                </a:solidFill>
                <a:latin typeface="Aileron Bold"/>
                <a:ea typeface="Aileron Bold"/>
                <a:cs typeface="Aileron Bold"/>
                <a:sym typeface="Aileron Bold"/>
              </a:rPr>
              <a:t>Raspberry Pi checks and transmits data to Server by MQTT</a:t>
            </a:r>
          </a:p>
        </p:txBody>
      </p:sp>
      <p:grpSp>
        <p:nvGrpSpPr>
          <p:cNvPr name="Group 29" id="29"/>
          <p:cNvGrpSpPr/>
          <p:nvPr/>
        </p:nvGrpSpPr>
        <p:grpSpPr>
          <a:xfrm rot="0">
            <a:off x="7091804" y="7459133"/>
            <a:ext cx="4104392" cy="1676179"/>
            <a:chOff x="0" y="0"/>
            <a:chExt cx="1167429" cy="476763"/>
          </a:xfrm>
        </p:grpSpPr>
        <p:sp>
          <p:nvSpPr>
            <p:cNvPr name="Freeform 30" id="30"/>
            <p:cNvSpPr/>
            <p:nvPr/>
          </p:nvSpPr>
          <p:spPr>
            <a:xfrm flipH="false" flipV="false" rot="0">
              <a:off x="0" y="0"/>
              <a:ext cx="1167429" cy="476763"/>
            </a:xfrm>
            <a:custGeom>
              <a:avLst/>
              <a:gdLst/>
              <a:ahLst/>
              <a:cxnLst/>
              <a:rect r="r" b="b" t="t" l="l"/>
              <a:pathLst>
                <a:path h="476763" w="1167429">
                  <a:moveTo>
                    <a:pt x="0" y="0"/>
                  </a:moveTo>
                  <a:lnTo>
                    <a:pt x="1167429" y="0"/>
                  </a:lnTo>
                  <a:lnTo>
                    <a:pt x="1167429" y="476763"/>
                  </a:lnTo>
                  <a:lnTo>
                    <a:pt x="0" y="476763"/>
                  </a:lnTo>
                  <a:close/>
                </a:path>
              </a:pathLst>
            </a:custGeom>
            <a:solidFill>
              <a:srgbClr val="D6E0EB"/>
            </a:solidFill>
            <a:ln cap="sq">
              <a:noFill/>
              <a:prstDash val="solid"/>
              <a:miter/>
            </a:ln>
          </p:spPr>
        </p:sp>
        <p:sp>
          <p:nvSpPr>
            <p:cNvPr name="TextBox 31" id="31"/>
            <p:cNvSpPr txBox="true"/>
            <p:nvPr/>
          </p:nvSpPr>
          <p:spPr>
            <a:xfrm>
              <a:off x="0" y="-38100"/>
              <a:ext cx="1167429" cy="514863"/>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TextBox 32" id="32"/>
          <p:cNvSpPr txBox="true"/>
          <p:nvPr/>
        </p:nvSpPr>
        <p:spPr>
          <a:xfrm rot="0">
            <a:off x="7243932" y="7701275"/>
            <a:ext cx="3800136" cy="1153795"/>
          </a:xfrm>
          <a:prstGeom prst="rect">
            <a:avLst/>
          </a:prstGeom>
        </p:spPr>
        <p:txBody>
          <a:bodyPr anchor="t" rtlCol="false" tIns="0" lIns="0" bIns="0" rIns="0">
            <a:spAutoFit/>
          </a:bodyPr>
          <a:lstStyle/>
          <a:p>
            <a:pPr algn="ctr">
              <a:lnSpc>
                <a:spcPts val="3079"/>
              </a:lnSpc>
            </a:pPr>
            <a:r>
              <a:rPr lang="en-US" sz="2199" b="true">
                <a:solidFill>
                  <a:srgbClr val="192F40"/>
                </a:solidFill>
                <a:latin typeface="Aileron Bold"/>
                <a:ea typeface="Aileron Bold"/>
                <a:cs typeface="Aileron Bold"/>
                <a:sym typeface="Aileron Bold"/>
              </a:rPr>
              <a:t>Server storages and analyzes data, provides a interface to the users</a:t>
            </a:r>
          </a:p>
        </p:txBody>
      </p:sp>
      <p:sp>
        <p:nvSpPr>
          <p:cNvPr name="TextBox 33" id="33"/>
          <p:cNvSpPr txBox="true"/>
          <p:nvPr/>
        </p:nvSpPr>
        <p:spPr>
          <a:xfrm rot="0">
            <a:off x="13279423" y="5849520"/>
            <a:ext cx="3800136" cy="1544320"/>
          </a:xfrm>
          <a:prstGeom prst="rect">
            <a:avLst/>
          </a:prstGeom>
        </p:spPr>
        <p:txBody>
          <a:bodyPr anchor="t" rtlCol="false" tIns="0" lIns="0" bIns="0" rIns="0">
            <a:spAutoFit/>
          </a:bodyPr>
          <a:lstStyle/>
          <a:p>
            <a:pPr algn="ctr">
              <a:lnSpc>
                <a:spcPts val="3079"/>
              </a:lnSpc>
            </a:pPr>
            <a:r>
              <a:rPr lang="en-US" sz="2199" b="true">
                <a:solidFill>
                  <a:srgbClr val="192F40"/>
                </a:solidFill>
                <a:latin typeface="Aileron Bold"/>
                <a:ea typeface="Aileron Bold"/>
                <a:cs typeface="Aileron Bold"/>
                <a:sym typeface="Aileron Bold"/>
              </a:rPr>
              <a:t>Displaying real-time environmental information, allows users to access and view data statistics.</a:t>
            </a:r>
          </a:p>
        </p:txBody>
      </p:sp>
      <p:sp>
        <p:nvSpPr>
          <p:cNvPr name="AutoShape 34" id="34"/>
          <p:cNvSpPr/>
          <p:nvPr/>
        </p:nvSpPr>
        <p:spPr>
          <a:xfrm flipH="true" flipV="true">
            <a:off x="3451177" y="2417390"/>
            <a:ext cx="0" cy="609883"/>
          </a:xfrm>
          <a:prstGeom prst="line">
            <a:avLst/>
          </a:prstGeom>
          <a:ln cap="flat" w="66675">
            <a:solidFill>
              <a:srgbClr val="192F40"/>
            </a:solidFill>
            <a:prstDash val="solid"/>
            <a:headEnd type="arrow" len="sm" w="med"/>
            <a:tailEnd type="none" len="sm" w="sm"/>
          </a:ln>
        </p:spPr>
      </p:sp>
      <p:sp>
        <p:nvSpPr>
          <p:cNvPr name="AutoShape 35" id="35"/>
          <p:cNvSpPr/>
          <p:nvPr/>
        </p:nvSpPr>
        <p:spPr>
          <a:xfrm flipH="true" flipV="true">
            <a:off x="3451177" y="4663248"/>
            <a:ext cx="0" cy="609883"/>
          </a:xfrm>
          <a:prstGeom prst="line">
            <a:avLst/>
          </a:prstGeom>
          <a:ln cap="flat" w="66675">
            <a:solidFill>
              <a:srgbClr val="192F40"/>
            </a:solidFill>
            <a:prstDash val="solid"/>
            <a:headEnd type="arrow" len="sm" w="med"/>
            <a:tailEnd type="none" len="sm" w="sm"/>
          </a:ln>
        </p:spPr>
      </p:sp>
      <p:sp>
        <p:nvSpPr>
          <p:cNvPr name="AutoShape 36" id="36"/>
          <p:cNvSpPr/>
          <p:nvPr/>
        </p:nvSpPr>
        <p:spPr>
          <a:xfrm flipV="true">
            <a:off x="15179492" y="7634881"/>
            <a:ext cx="0" cy="672441"/>
          </a:xfrm>
          <a:prstGeom prst="line">
            <a:avLst/>
          </a:prstGeom>
          <a:ln cap="flat" w="66675">
            <a:solidFill>
              <a:srgbClr val="192F40"/>
            </a:solidFill>
            <a:prstDash val="solid"/>
            <a:headEnd type="arrow" len="sm" w="med"/>
            <a:tailEnd type="none" len="sm" w="sm"/>
          </a:ln>
        </p:spPr>
      </p:sp>
      <p:sp>
        <p:nvSpPr>
          <p:cNvPr name="AutoShape 37" id="37"/>
          <p:cNvSpPr/>
          <p:nvPr/>
        </p:nvSpPr>
        <p:spPr>
          <a:xfrm flipH="true" flipV="true">
            <a:off x="3451177" y="6911810"/>
            <a:ext cx="0" cy="609883"/>
          </a:xfrm>
          <a:prstGeom prst="line">
            <a:avLst/>
          </a:prstGeom>
          <a:ln cap="flat" w="66675">
            <a:solidFill>
              <a:srgbClr val="192F40"/>
            </a:solidFill>
            <a:prstDash val="solid"/>
            <a:headEnd type="arrow" len="sm" w="med"/>
            <a:tailEnd type="none" len="sm" w="sm"/>
          </a:ln>
        </p:spPr>
      </p:sp>
      <p:sp>
        <p:nvSpPr>
          <p:cNvPr name="AutoShape 38" id="38"/>
          <p:cNvSpPr/>
          <p:nvPr/>
        </p:nvSpPr>
        <p:spPr>
          <a:xfrm flipH="true">
            <a:off x="3451177" y="3865363"/>
            <a:ext cx="3448200" cy="5276081"/>
          </a:xfrm>
          <a:prstGeom prst="line">
            <a:avLst/>
          </a:prstGeom>
          <a:ln cap="flat" w="66675">
            <a:solidFill>
              <a:srgbClr val="192F40"/>
            </a:solidFill>
            <a:prstDash val="solid"/>
            <a:headEnd type="arrow" len="sm" w="med"/>
            <a:tailEnd type="none" len="sm" w="sm"/>
          </a:ln>
        </p:spPr>
      </p:sp>
      <p:sp>
        <p:nvSpPr>
          <p:cNvPr name="TextBox 39" id="39"/>
          <p:cNvSpPr txBox="true"/>
          <p:nvPr/>
        </p:nvSpPr>
        <p:spPr>
          <a:xfrm rot="0">
            <a:off x="17375753"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14</a:t>
            </a:r>
          </a:p>
        </p:txBody>
      </p:sp>
      <p:grpSp>
        <p:nvGrpSpPr>
          <p:cNvPr name="Group 40" id="40"/>
          <p:cNvGrpSpPr/>
          <p:nvPr/>
        </p:nvGrpSpPr>
        <p:grpSpPr>
          <a:xfrm rot="0">
            <a:off x="7091804" y="5229499"/>
            <a:ext cx="4104392" cy="1676179"/>
            <a:chOff x="0" y="0"/>
            <a:chExt cx="1167429" cy="476763"/>
          </a:xfrm>
        </p:grpSpPr>
        <p:sp>
          <p:nvSpPr>
            <p:cNvPr name="Freeform 41" id="41"/>
            <p:cNvSpPr/>
            <p:nvPr/>
          </p:nvSpPr>
          <p:spPr>
            <a:xfrm flipH="false" flipV="false" rot="0">
              <a:off x="0" y="0"/>
              <a:ext cx="1167429" cy="476763"/>
            </a:xfrm>
            <a:custGeom>
              <a:avLst/>
              <a:gdLst/>
              <a:ahLst/>
              <a:cxnLst/>
              <a:rect r="r" b="b" t="t" l="l"/>
              <a:pathLst>
                <a:path h="476763" w="1167429">
                  <a:moveTo>
                    <a:pt x="0" y="0"/>
                  </a:moveTo>
                  <a:lnTo>
                    <a:pt x="1167429" y="0"/>
                  </a:lnTo>
                  <a:lnTo>
                    <a:pt x="1167429" y="476763"/>
                  </a:lnTo>
                  <a:lnTo>
                    <a:pt x="0" y="476763"/>
                  </a:lnTo>
                  <a:close/>
                </a:path>
              </a:pathLst>
            </a:custGeom>
            <a:solidFill>
              <a:srgbClr val="D6E0EB"/>
            </a:solidFill>
            <a:ln cap="sq">
              <a:noFill/>
              <a:prstDash val="solid"/>
              <a:miter/>
            </a:ln>
          </p:spPr>
        </p:sp>
        <p:sp>
          <p:nvSpPr>
            <p:cNvPr name="TextBox 42" id="42"/>
            <p:cNvSpPr txBox="true"/>
            <p:nvPr/>
          </p:nvSpPr>
          <p:spPr>
            <a:xfrm>
              <a:off x="0" y="-38100"/>
              <a:ext cx="1167429" cy="514863"/>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AutoShape 43" id="43"/>
          <p:cNvSpPr/>
          <p:nvPr/>
        </p:nvSpPr>
        <p:spPr>
          <a:xfrm flipH="true" flipV="true">
            <a:off x="9144000" y="4657116"/>
            <a:ext cx="0" cy="609883"/>
          </a:xfrm>
          <a:prstGeom prst="line">
            <a:avLst/>
          </a:prstGeom>
          <a:ln cap="flat" w="66675">
            <a:solidFill>
              <a:srgbClr val="192F40"/>
            </a:solidFill>
            <a:prstDash val="solid"/>
            <a:headEnd type="arrow" len="sm" w="med"/>
            <a:tailEnd type="none" len="sm" w="sm"/>
          </a:ln>
        </p:spPr>
      </p:sp>
      <p:sp>
        <p:nvSpPr>
          <p:cNvPr name="AutoShape 44" id="44"/>
          <p:cNvSpPr/>
          <p:nvPr/>
        </p:nvSpPr>
        <p:spPr>
          <a:xfrm flipH="true" flipV="true">
            <a:off x="9144000" y="6905678"/>
            <a:ext cx="0" cy="609883"/>
          </a:xfrm>
          <a:prstGeom prst="line">
            <a:avLst/>
          </a:prstGeom>
          <a:ln cap="flat" w="66675">
            <a:solidFill>
              <a:srgbClr val="192F40"/>
            </a:solidFill>
            <a:prstDash val="solid"/>
            <a:headEnd type="arrow" len="sm" w="med"/>
            <a:tailEnd type="none" len="sm" w="sm"/>
          </a:ln>
        </p:spPr>
      </p:sp>
      <p:sp>
        <p:nvSpPr>
          <p:cNvPr name="AutoShape 45" id="45"/>
          <p:cNvSpPr/>
          <p:nvPr/>
        </p:nvSpPr>
        <p:spPr>
          <a:xfrm flipH="true">
            <a:off x="9177337" y="6635535"/>
            <a:ext cx="3922346" cy="2522476"/>
          </a:xfrm>
          <a:prstGeom prst="line">
            <a:avLst/>
          </a:prstGeom>
          <a:ln cap="flat" w="66675">
            <a:solidFill>
              <a:srgbClr val="192F40"/>
            </a:solidFill>
            <a:prstDash val="solid"/>
            <a:headEnd type="arrow" len="sm" w="med"/>
            <a:tailEnd type="none" len="sm" w="sm"/>
          </a:ln>
        </p:spPr>
      </p:sp>
      <p:sp>
        <p:nvSpPr>
          <p:cNvPr name="TextBox 46" id="46"/>
          <p:cNvSpPr txBox="true"/>
          <p:nvPr/>
        </p:nvSpPr>
        <p:spPr>
          <a:xfrm rot="0">
            <a:off x="1603288" y="8091800"/>
            <a:ext cx="3800136" cy="372745"/>
          </a:xfrm>
          <a:prstGeom prst="rect">
            <a:avLst/>
          </a:prstGeom>
        </p:spPr>
        <p:txBody>
          <a:bodyPr anchor="t" rtlCol="false" tIns="0" lIns="0" bIns="0" rIns="0">
            <a:spAutoFit/>
          </a:bodyPr>
          <a:lstStyle/>
          <a:p>
            <a:pPr algn="ctr">
              <a:lnSpc>
                <a:spcPts val="3079"/>
              </a:lnSpc>
            </a:pPr>
            <a:r>
              <a:rPr lang="en-US" sz="2199" b="true">
                <a:solidFill>
                  <a:srgbClr val="192F40"/>
                </a:solidFill>
                <a:latin typeface="Aileron Bold"/>
                <a:ea typeface="Aileron Bold"/>
                <a:cs typeface="Aileron Bold"/>
                <a:sym typeface="Aileron Bold"/>
              </a:rPr>
              <a:t>Raspberry Pi encrypts data </a:t>
            </a:r>
          </a:p>
        </p:txBody>
      </p:sp>
      <p:sp>
        <p:nvSpPr>
          <p:cNvPr name="TextBox 47" id="47"/>
          <p:cNvSpPr txBox="true"/>
          <p:nvPr/>
        </p:nvSpPr>
        <p:spPr>
          <a:xfrm rot="0">
            <a:off x="7277269" y="5849520"/>
            <a:ext cx="3800136" cy="372745"/>
          </a:xfrm>
          <a:prstGeom prst="rect">
            <a:avLst/>
          </a:prstGeom>
        </p:spPr>
        <p:txBody>
          <a:bodyPr anchor="t" rtlCol="false" tIns="0" lIns="0" bIns="0" rIns="0">
            <a:spAutoFit/>
          </a:bodyPr>
          <a:lstStyle/>
          <a:p>
            <a:pPr algn="ctr">
              <a:lnSpc>
                <a:spcPts val="3079"/>
              </a:lnSpc>
            </a:pPr>
            <a:r>
              <a:rPr lang="en-US" sz="2199" b="true">
                <a:solidFill>
                  <a:srgbClr val="192F40"/>
                </a:solidFill>
                <a:latin typeface="Aileron Bold"/>
                <a:ea typeface="Aileron Bold"/>
                <a:cs typeface="Aileron Bold"/>
                <a:sym typeface="Aileron Bold"/>
              </a:rPr>
              <a:t>Server decrypts data</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15</a:t>
            </a:r>
          </a:p>
        </p:txBody>
      </p:sp>
      <p:sp>
        <p:nvSpPr>
          <p:cNvPr name="TextBox 3" id="3"/>
          <p:cNvSpPr txBox="true"/>
          <p:nvPr/>
        </p:nvSpPr>
        <p:spPr>
          <a:xfrm rot="0">
            <a:off x="7213235" y="2046605"/>
            <a:ext cx="10330178" cy="7592842"/>
          </a:xfrm>
          <a:prstGeom prst="rect">
            <a:avLst/>
          </a:prstGeom>
        </p:spPr>
        <p:txBody>
          <a:bodyPr anchor="t" rtlCol="false" tIns="0" lIns="0" bIns="0" rIns="0">
            <a:spAutoFit/>
          </a:bodyPr>
          <a:lstStyle/>
          <a:p>
            <a:pPr algn="l">
              <a:lnSpc>
                <a:spcPts val="3596"/>
              </a:lnSpc>
            </a:pPr>
            <a:r>
              <a:rPr lang="en-US" sz="2569" b="true">
                <a:solidFill>
                  <a:srgbClr val="000000"/>
                </a:solidFill>
                <a:latin typeface="Noto Sans Bold"/>
                <a:ea typeface="Noto Sans Bold"/>
                <a:cs typeface="Noto Sans Bold"/>
                <a:sym typeface="Noto Sans Bold"/>
              </a:rPr>
              <a:t>Features</a:t>
            </a:r>
          </a:p>
          <a:p>
            <a:pPr algn="l" marL="554695" indent="-277348" lvl="1">
              <a:lnSpc>
                <a:spcPts val="3596"/>
              </a:lnSpc>
              <a:buAutoNum type="arabicPeriod" startAt="1"/>
            </a:pPr>
            <a:r>
              <a:rPr lang="en-US" sz="2569">
                <a:solidFill>
                  <a:srgbClr val="000000"/>
                </a:solidFill>
                <a:latin typeface="Noto Sans"/>
                <a:ea typeface="Noto Sans"/>
                <a:cs typeface="Noto Sans"/>
                <a:sym typeface="Noto Sans"/>
              </a:rPr>
              <a:t>Wide Detection Range:</a:t>
            </a:r>
          </a:p>
          <a:p>
            <a:pPr algn="l" marL="1109390" indent="-369797" lvl="2">
              <a:lnSpc>
                <a:spcPts val="3596"/>
              </a:lnSpc>
              <a:buFont typeface="Arial"/>
              <a:buChar char="⚬"/>
            </a:pPr>
            <a:r>
              <a:rPr lang="en-US" sz="2569">
                <a:solidFill>
                  <a:srgbClr val="000000"/>
                </a:solidFill>
                <a:latin typeface="Noto Sans"/>
                <a:ea typeface="Noto Sans"/>
                <a:cs typeface="Noto Sans"/>
                <a:sym typeface="Noto Sans"/>
              </a:rPr>
              <a:t>Detects a variety of gases, making it versatile for general indoor air quality monitoring.</a:t>
            </a:r>
          </a:p>
          <a:p>
            <a:pPr algn="l" marL="1109390" indent="-369797" lvl="2">
              <a:lnSpc>
                <a:spcPts val="3596"/>
              </a:lnSpc>
              <a:buFont typeface="Arial"/>
              <a:buChar char="⚬"/>
            </a:pPr>
            <a:r>
              <a:rPr lang="en-US" sz="2569">
                <a:solidFill>
                  <a:srgbClr val="000000"/>
                </a:solidFill>
                <a:latin typeface="Noto Sans"/>
                <a:ea typeface="Noto Sans"/>
                <a:cs typeface="Noto Sans"/>
                <a:sym typeface="Noto Sans"/>
              </a:rPr>
              <a:t>Sensitive to gases like ammonia, </a:t>
            </a:r>
            <a:r>
              <a:rPr lang="en-US" sz="2569">
                <a:solidFill>
                  <a:srgbClr val="000000"/>
                </a:solidFill>
                <a:latin typeface="Noto Sans"/>
                <a:ea typeface="Noto Sans"/>
                <a:cs typeface="Noto Sans"/>
                <a:sym typeface="Noto Sans"/>
              </a:rPr>
              <a:t>CO₂, benzene, and smoke.</a:t>
            </a:r>
          </a:p>
          <a:p>
            <a:pPr algn="l" marL="554695" indent="-277348" lvl="1">
              <a:lnSpc>
                <a:spcPts val="3596"/>
              </a:lnSpc>
              <a:buAutoNum type="arabicPeriod" startAt="1"/>
            </a:pPr>
            <a:r>
              <a:rPr lang="en-US" sz="2569">
                <a:solidFill>
                  <a:srgbClr val="000000"/>
                </a:solidFill>
                <a:latin typeface="Noto Sans"/>
                <a:ea typeface="Noto Sans"/>
                <a:cs typeface="Noto Sans"/>
                <a:sym typeface="Noto Sans"/>
              </a:rPr>
              <a:t>Voltage and Current Requirements:</a:t>
            </a:r>
          </a:p>
          <a:p>
            <a:pPr algn="l" marL="1109390" indent="-369797" lvl="2">
              <a:lnSpc>
                <a:spcPts val="3596"/>
              </a:lnSpc>
              <a:buFont typeface="Arial"/>
              <a:buChar char="⚬"/>
            </a:pPr>
            <a:r>
              <a:rPr lang="en-US" sz="2569">
                <a:solidFill>
                  <a:srgbClr val="000000"/>
                </a:solidFill>
                <a:latin typeface="Noto Sans"/>
                <a:ea typeface="Noto Sans"/>
                <a:cs typeface="Noto Sans"/>
                <a:sym typeface="Noto Sans"/>
              </a:rPr>
              <a:t>Operates at 5V, suitable for integration with microcontrollers like Arduino and Raspberry Pi.</a:t>
            </a:r>
          </a:p>
          <a:p>
            <a:pPr algn="l" marL="1109390" indent="-369797" lvl="2">
              <a:lnSpc>
                <a:spcPts val="3596"/>
              </a:lnSpc>
              <a:buFont typeface="Arial"/>
              <a:buChar char="⚬"/>
            </a:pPr>
            <a:r>
              <a:rPr lang="en-US" sz="2569">
                <a:solidFill>
                  <a:srgbClr val="000000"/>
                </a:solidFill>
                <a:latin typeface="Noto Sans"/>
                <a:ea typeface="Noto Sans"/>
                <a:cs typeface="Noto Sans"/>
                <a:sym typeface="Noto Sans"/>
              </a:rPr>
              <a:t>Low power consumption, making it efficient for continuous monitoring.</a:t>
            </a:r>
          </a:p>
          <a:p>
            <a:pPr algn="l" marL="554695" indent="-277348" lvl="1">
              <a:lnSpc>
                <a:spcPts val="3596"/>
              </a:lnSpc>
              <a:buAutoNum type="arabicPeriod" startAt="1"/>
            </a:pPr>
            <a:r>
              <a:rPr lang="en-US" sz="2569">
                <a:solidFill>
                  <a:srgbClr val="000000"/>
                </a:solidFill>
                <a:latin typeface="Noto Sans"/>
                <a:ea typeface="Noto Sans"/>
                <a:cs typeface="Noto Sans"/>
                <a:sym typeface="Noto Sans"/>
              </a:rPr>
              <a:t>Analog and Digital Outputs:</a:t>
            </a:r>
          </a:p>
          <a:p>
            <a:pPr algn="l" marL="1109390" indent="-369797" lvl="2">
              <a:lnSpc>
                <a:spcPts val="3596"/>
              </a:lnSpc>
              <a:buFont typeface="Arial"/>
              <a:buChar char="⚬"/>
            </a:pPr>
            <a:r>
              <a:rPr lang="en-US" sz="2569">
                <a:solidFill>
                  <a:srgbClr val="000000"/>
                </a:solidFill>
                <a:latin typeface="Noto Sans"/>
                <a:ea typeface="Noto Sans"/>
                <a:cs typeface="Noto Sans"/>
                <a:sym typeface="Noto Sans"/>
              </a:rPr>
              <a:t>Provides both analog and digital signals for flexible use.</a:t>
            </a:r>
          </a:p>
          <a:p>
            <a:pPr algn="l" marL="1109390" indent="-369797" lvl="2">
              <a:lnSpc>
                <a:spcPts val="3596"/>
              </a:lnSpc>
              <a:buFont typeface="Arial"/>
              <a:buChar char="⚬"/>
            </a:pPr>
            <a:r>
              <a:rPr lang="en-US" sz="2569">
                <a:solidFill>
                  <a:srgbClr val="000000"/>
                </a:solidFill>
                <a:latin typeface="Noto Sans"/>
                <a:ea typeface="Noto Sans"/>
                <a:cs typeface="Noto Sans"/>
                <a:sym typeface="Noto Sans"/>
              </a:rPr>
              <a:t>Analog output allows for more precise gas concentration measurement.</a:t>
            </a:r>
          </a:p>
          <a:p>
            <a:pPr algn="l" marL="554695" indent="-277348" lvl="1">
              <a:lnSpc>
                <a:spcPts val="3596"/>
              </a:lnSpc>
              <a:buAutoNum type="arabicPeriod" startAt="1"/>
            </a:pPr>
            <a:r>
              <a:rPr lang="en-US" sz="2569">
                <a:solidFill>
                  <a:srgbClr val="000000"/>
                </a:solidFill>
                <a:latin typeface="Noto Sans"/>
                <a:ea typeface="Noto Sans"/>
                <a:cs typeface="Noto Sans"/>
                <a:sym typeface="Noto Sans"/>
              </a:rPr>
              <a:t>Cost-Effective:</a:t>
            </a:r>
          </a:p>
          <a:p>
            <a:pPr algn="l" marL="1109390" indent="-369797" lvl="2">
              <a:lnSpc>
                <a:spcPts val="3596"/>
              </a:lnSpc>
              <a:buFont typeface="Arial"/>
              <a:buChar char="⚬"/>
            </a:pPr>
            <a:r>
              <a:rPr lang="en-US" sz="2569">
                <a:solidFill>
                  <a:srgbClr val="000000"/>
                </a:solidFill>
                <a:latin typeface="Noto Sans"/>
                <a:ea typeface="Noto Sans"/>
                <a:cs typeface="Noto Sans"/>
                <a:sym typeface="Noto Sans"/>
              </a:rPr>
              <a:t>Affordable compared to specialized air quality sensors.</a:t>
            </a:r>
          </a:p>
          <a:p>
            <a:pPr algn="l">
              <a:lnSpc>
                <a:spcPts val="3596"/>
              </a:lnSpc>
            </a:pPr>
          </a:p>
        </p:txBody>
      </p:sp>
      <p:sp>
        <p:nvSpPr>
          <p:cNvPr name="Freeform 4" id="4"/>
          <p:cNvSpPr/>
          <p:nvPr/>
        </p:nvSpPr>
        <p:spPr>
          <a:xfrm flipH="false" flipV="false" rot="0">
            <a:off x="450506" y="3052154"/>
            <a:ext cx="6356958" cy="6356958"/>
          </a:xfrm>
          <a:custGeom>
            <a:avLst/>
            <a:gdLst/>
            <a:ahLst/>
            <a:cxnLst/>
            <a:rect r="r" b="b" t="t" l="l"/>
            <a:pathLst>
              <a:path h="6356958" w="6356958">
                <a:moveTo>
                  <a:pt x="0" y="0"/>
                </a:moveTo>
                <a:lnTo>
                  <a:pt x="6356958" y="0"/>
                </a:lnTo>
                <a:lnTo>
                  <a:pt x="6356958" y="6356958"/>
                </a:lnTo>
                <a:lnTo>
                  <a:pt x="0" y="6356958"/>
                </a:lnTo>
                <a:lnTo>
                  <a:pt x="0" y="0"/>
                </a:lnTo>
                <a:close/>
              </a:path>
            </a:pathLst>
          </a:custGeom>
          <a:blipFill>
            <a:blip r:embed="rId2"/>
            <a:stretch>
              <a:fillRect l="0" t="0" r="0" b="0"/>
            </a:stretch>
          </a:blipFill>
        </p:spPr>
      </p:sp>
      <p:sp>
        <p:nvSpPr>
          <p:cNvPr name="TextBox 5" id="5"/>
          <p:cNvSpPr txBox="true"/>
          <p:nvPr/>
        </p:nvSpPr>
        <p:spPr>
          <a:xfrm rot="0">
            <a:off x="1028700" y="372110"/>
            <a:ext cx="7067488" cy="1189355"/>
          </a:xfrm>
          <a:prstGeom prst="rect">
            <a:avLst/>
          </a:prstGeom>
        </p:spPr>
        <p:txBody>
          <a:bodyPr anchor="t" rtlCol="false" tIns="0" lIns="0" bIns="0" rIns="0">
            <a:spAutoFit/>
          </a:bodyPr>
          <a:lstStyle/>
          <a:p>
            <a:pPr algn="r"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Detailed Design</a:t>
            </a:r>
          </a:p>
        </p:txBody>
      </p:sp>
      <p:sp>
        <p:nvSpPr>
          <p:cNvPr name="TextBox 6" id="6"/>
          <p:cNvSpPr txBox="true"/>
          <p:nvPr/>
        </p:nvSpPr>
        <p:spPr>
          <a:xfrm rot="0">
            <a:off x="1028700" y="2018030"/>
            <a:ext cx="2062311" cy="712470"/>
          </a:xfrm>
          <a:prstGeom prst="rect">
            <a:avLst/>
          </a:prstGeom>
        </p:spPr>
        <p:txBody>
          <a:bodyPr anchor="t" rtlCol="false" tIns="0" lIns="0" bIns="0" rIns="0">
            <a:spAutoFit/>
          </a:bodyPr>
          <a:lstStyle/>
          <a:p>
            <a:pPr algn="ctr">
              <a:lnSpc>
                <a:spcPts val="5880"/>
              </a:lnSpc>
            </a:pPr>
            <a:r>
              <a:rPr lang="en-US" sz="4200" b="true">
                <a:solidFill>
                  <a:srgbClr val="000000"/>
                </a:solidFill>
                <a:latin typeface="Noto Sans Bold"/>
                <a:ea typeface="Noto Sans Bold"/>
                <a:cs typeface="Noto Sans Bold"/>
                <a:sym typeface="Noto Sans Bold"/>
              </a:rPr>
              <a:t>Sensors</a:t>
            </a:r>
          </a:p>
        </p:txBody>
      </p:sp>
      <p:sp>
        <p:nvSpPr>
          <p:cNvPr name="TextBox 7" id="7"/>
          <p:cNvSpPr txBox="true"/>
          <p:nvPr/>
        </p:nvSpPr>
        <p:spPr>
          <a:xfrm rot="0">
            <a:off x="1028700" y="3087194"/>
            <a:ext cx="5778764" cy="597076"/>
          </a:xfrm>
          <a:prstGeom prst="rect">
            <a:avLst/>
          </a:prstGeom>
        </p:spPr>
        <p:txBody>
          <a:bodyPr anchor="t" rtlCol="false" tIns="0" lIns="0" bIns="0" rIns="0">
            <a:spAutoFit/>
          </a:bodyPr>
          <a:lstStyle/>
          <a:p>
            <a:pPr algn="ctr">
              <a:lnSpc>
                <a:spcPts val="4989"/>
              </a:lnSpc>
            </a:pPr>
            <a:r>
              <a:rPr lang="en-US" sz="3564" b="true">
                <a:solidFill>
                  <a:srgbClr val="000000"/>
                </a:solidFill>
                <a:latin typeface="Noto Sans Bold"/>
                <a:ea typeface="Noto Sans Bold"/>
                <a:cs typeface="Noto Sans Bold"/>
                <a:sym typeface="Noto Sans Bold"/>
              </a:rPr>
              <a:t>CO, CO2 concentration</a:t>
            </a:r>
          </a:p>
        </p:txBody>
      </p:sp>
      <p:sp>
        <p:nvSpPr>
          <p:cNvPr name="TextBox 8" id="8"/>
          <p:cNvSpPr txBox="true"/>
          <p:nvPr/>
        </p:nvSpPr>
        <p:spPr>
          <a:xfrm rot="0">
            <a:off x="1465582" y="8828258"/>
            <a:ext cx="4905000" cy="430042"/>
          </a:xfrm>
          <a:prstGeom prst="rect">
            <a:avLst/>
          </a:prstGeom>
        </p:spPr>
        <p:txBody>
          <a:bodyPr anchor="t" rtlCol="false" tIns="0" lIns="0" bIns="0" rIns="0">
            <a:spAutoFit/>
          </a:bodyPr>
          <a:lstStyle/>
          <a:p>
            <a:pPr algn="l">
              <a:lnSpc>
                <a:spcPts val="3596"/>
              </a:lnSpc>
            </a:pPr>
            <a:r>
              <a:rPr lang="en-US" sz="2569">
                <a:solidFill>
                  <a:srgbClr val="000000"/>
                </a:solidFill>
                <a:latin typeface="Noto Sans"/>
                <a:ea typeface="Noto Sans"/>
                <a:cs typeface="Noto Sans"/>
                <a:sym typeface="Noto Sans"/>
              </a:rPr>
              <a:t>Figure 3 : MQ-135 sensor</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213235" y="2037080"/>
            <a:ext cx="9112509" cy="6920230"/>
          </a:xfrm>
          <a:prstGeom prst="rect">
            <a:avLst/>
          </a:prstGeom>
        </p:spPr>
        <p:txBody>
          <a:bodyPr anchor="t" rtlCol="false" tIns="0" lIns="0" bIns="0" rIns="0">
            <a:spAutoFit/>
          </a:bodyPr>
          <a:lstStyle/>
          <a:p>
            <a:pPr algn="l">
              <a:lnSpc>
                <a:spcPts val="3919"/>
              </a:lnSpc>
            </a:pPr>
            <a:r>
              <a:rPr lang="en-US" sz="2799" b="true">
                <a:solidFill>
                  <a:srgbClr val="000000"/>
                </a:solidFill>
                <a:latin typeface="Noto Sans Bold"/>
                <a:ea typeface="Noto Sans Bold"/>
                <a:cs typeface="Noto Sans Bold"/>
                <a:sym typeface="Noto Sans Bold"/>
              </a:rPr>
              <a:t>Features</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Wide Detection Range: Operates effectively across a broad input voltage range, ideal for diverse applications like voltage monitoring and signal detection.</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Low Voltage &amp; Current Requirements: 2.4V to 5.5V, perfect for battery-powered systems.</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Analog &amp; Digital Outputs: Offers flexible outputs for interfacing with both analog and digital circuits or microcontrollers.</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Cost-Effective: Affordable yet reliable, making it suitable for commercial, industrial, and hobbyist projects.</a:t>
            </a:r>
          </a:p>
          <a:p>
            <a:pPr algn="l">
              <a:lnSpc>
                <a:spcPts val="3919"/>
              </a:lnSpc>
            </a:pPr>
          </a:p>
        </p:txBody>
      </p:sp>
      <p:sp>
        <p:nvSpPr>
          <p:cNvPr name="Freeform 3" id="3"/>
          <p:cNvSpPr/>
          <p:nvPr/>
        </p:nvSpPr>
        <p:spPr>
          <a:xfrm flipH="false" flipV="false" rot="0">
            <a:off x="812449" y="3144344"/>
            <a:ext cx="5694450" cy="5694450"/>
          </a:xfrm>
          <a:custGeom>
            <a:avLst/>
            <a:gdLst/>
            <a:ahLst/>
            <a:cxnLst/>
            <a:rect r="r" b="b" t="t" l="l"/>
            <a:pathLst>
              <a:path h="5694450" w="5694450">
                <a:moveTo>
                  <a:pt x="0" y="0"/>
                </a:moveTo>
                <a:lnTo>
                  <a:pt x="5694451" y="0"/>
                </a:lnTo>
                <a:lnTo>
                  <a:pt x="5694451" y="5694450"/>
                </a:lnTo>
                <a:lnTo>
                  <a:pt x="0" y="5694450"/>
                </a:lnTo>
                <a:lnTo>
                  <a:pt x="0" y="0"/>
                </a:lnTo>
                <a:close/>
              </a:path>
            </a:pathLst>
          </a:custGeom>
          <a:blipFill>
            <a:blip r:embed="rId2"/>
            <a:stretch>
              <a:fillRect l="0" t="0" r="0" b="0"/>
            </a:stretch>
          </a:blipFill>
        </p:spPr>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16</a:t>
            </a:r>
          </a:p>
        </p:txBody>
      </p:sp>
      <p:sp>
        <p:nvSpPr>
          <p:cNvPr name="TextBox 5" id="5"/>
          <p:cNvSpPr txBox="true"/>
          <p:nvPr/>
        </p:nvSpPr>
        <p:spPr>
          <a:xfrm rot="0">
            <a:off x="1028700" y="372110"/>
            <a:ext cx="7067488" cy="1189355"/>
          </a:xfrm>
          <a:prstGeom prst="rect">
            <a:avLst/>
          </a:prstGeom>
        </p:spPr>
        <p:txBody>
          <a:bodyPr anchor="t" rtlCol="false" tIns="0" lIns="0" bIns="0" rIns="0">
            <a:spAutoFit/>
          </a:bodyPr>
          <a:lstStyle/>
          <a:p>
            <a:pPr algn="r"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Detailed Design</a:t>
            </a:r>
          </a:p>
        </p:txBody>
      </p:sp>
      <p:sp>
        <p:nvSpPr>
          <p:cNvPr name="TextBox 6" id="6"/>
          <p:cNvSpPr txBox="true"/>
          <p:nvPr/>
        </p:nvSpPr>
        <p:spPr>
          <a:xfrm rot="0">
            <a:off x="1028700" y="2018030"/>
            <a:ext cx="2062311" cy="712470"/>
          </a:xfrm>
          <a:prstGeom prst="rect">
            <a:avLst/>
          </a:prstGeom>
        </p:spPr>
        <p:txBody>
          <a:bodyPr anchor="t" rtlCol="false" tIns="0" lIns="0" bIns="0" rIns="0">
            <a:spAutoFit/>
          </a:bodyPr>
          <a:lstStyle/>
          <a:p>
            <a:pPr algn="ctr">
              <a:lnSpc>
                <a:spcPts val="5880"/>
              </a:lnSpc>
            </a:pPr>
            <a:r>
              <a:rPr lang="en-US" sz="4200" b="true">
                <a:solidFill>
                  <a:srgbClr val="000000"/>
                </a:solidFill>
                <a:latin typeface="Noto Sans Bold"/>
                <a:ea typeface="Noto Sans Bold"/>
                <a:cs typeface="Noto Sans Bold"/>
                <a:sym typeface="Noto Sans Bold"/>
              </a:rPr>
              <a:t>Sensors</a:t>
            </a:r>
          </a:p>
        </p:txBody>
      </p:sp>
      <p:sp>
        <p:nvSpPr>
          <p:cNvPr name="TextBox 7" id="7"/>
          <p:cNvSpPr txBox="true"/>
          <p:nvPr/>
        </p:nvSpPr>
        <p:spPr>
          <a:xfrm rot="0">
            <a:off x="1028700" y="3087194"/>
            <a:ext cx="5778764" cy="597076"/>
          </a:xfrm>
          <a:prstGeom prst="rect">
            <a:avLst/>
          </a:prstGeom>
        </p:spPr>
        <p:txBody>
          <a:bodyPr anchor="t" rtlCol="false" tIns="0" lIns="0" bIns="0" rIns="0">
            <a:spAutoFit/>
          </a:bodyPr>
          <a:lstStyle/>
          <a:p>
            <a:pPr algn="ctr">
              <a:lnSpc>
                <a:spcPts val="4989"/>
              </a:lnSpc>
            </a:pPr>
            <a:r>
              <a:rPr lang="en-US" sz="3564" b="true">
                <a:solidFill>
                  <a:srgbClr val="000000"/>
                </a:solidFill>
                <a:latin typeface="Noto Sans Bold"/>
                <a:ea typeface="Noto Sans Bold"/>
                <a:cs typeface="Noto Sans Bold"/>
                <a:sym typeface="Noto Sans Bold"/>
              </a:rPr>
              <a:t>Sound detection</a:t>
            </a:r>
          </a:p>
        </p:txBody>
      </p:sp>
      <p:sp>
        <p:nvSpPr>
          <p:cNvPr name="TextBox 8" id="8"/>
          <p:cNvSpPr txBox="true"/>
          <p:nvPr/>
        </p:nvSpPr>
        <p:spPr>
          <a:xfrm rot="0">
            <a:off x="1601900" y="8274354"/>
            <a:ext cx="4905000" cy="430042"/>
          </a:xfrm>
          <a:prstGeom prst="rect">
            <a:avLst/>
          </a:prstGeom>
        </p:spPr>
        <p:txBody>
          <a:bodyPr anchor="t" rtlCol="false" tIns="0" lIns="0" bIns="0" rIns="0">
            <a:spAutoFit/>
          </a:bodyPr>
          <a:lstStyle/>
          <a:p>
            <a:pPr algn="l">
              <a:lnSpc>
                <a:spcPts val="3596"/>
              </a:lnSpc>
            </a:pPr>
            <a:r>
              <a:rPr lang="en-US" sz="2569">
                <a:solidFill>
                  <a:srgbClr val="000000"/>
                </a:solidFill>
                <a:latin typeface="Noto Sans"/>
                <a:ea typeface="Noto Sans"/>
                <a:cs typeface="Noto Sans"/>
                <a:sym typeface="Noto Sans"/>
              </a:rPr>
              <a:t>Figure 4 : MAX4466 sensor</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17</a:t>
            </a:r>
          </a:p>
        </p:txBody>
      </p:sp>
      <p:sp>
        <p:nvSpPr>
          <p:cNvPr name="TextBox 3" id="3"/>
          <p:cNvSpPr txBox="true"/>
          <p:nvPr/>
        </p:nvSpPr>
        <p:spPr>
          <a:xfrm rot="0">
            <a:off x="7213235" y="2037080"/>
            <a:ext cx="9611553" cy="7415530"/>
          </a:xfrm>
          <a:prstGeom prst="rect">
            <a:avLst/>
          </a:prstGeom>
        </p:spPr>
        <p:txBody>
          <a:bodyPr anchor="t" rtlCol="false" tIns="0" lIns="0" bIns="0" rIns="0">
            <a:spAutoFit/>
          </a:bodyPr>
          <a:lstStyle/>
          <a:p>
            <a:pPr algn="l">
              <a:lnSpc>
                <a:spcPts val="3919"/>
              </a:lnSpc>
            </a:pPr>
            <a:r>
              <a:rPr lang="en-US" sz="2799" b="true">
                <a:solidFill>
                  <a:srgbClr val="000000"/>
                </a:solidFill>
                <a:latin typeface="Noto Sans Bold"/>
                <a:ea typeface="Noto Sans Bold"/>
                <a:cs typeface="Noto Sans Bold"/>
                <a:sym typeface="Noto Sans Bold"/>
              </a:rPr>
              <a:t>Features</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Wide Detection Range: Measures ambient light from 1 lux to 65,535 lux, suitable for low-light indoor to bright outdoor conditions.</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Voltage and Current Requirements: Operates at 2.4V–3.6V with low power consumption, ideal for battery-powered and IoT devices.</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Digital Output: Provides precise measurements via an I²C interface, simplifying integration with microcontrollers without the need for ADCs.</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Cost-Effective: Offers reliable performance at an affordable price, reducing implementation costs for a wide range of applications.</a:t>
            </a:r>
          </a:p>
          <a:p>
            <a:pPr algn="l">
              <a:lnSpc>
                <a:spcPts val="3919"/>
              </a:lnSpc>
            </a:pPr>
          </a:p>
          <a:p>
            <a:pPr algn="l">
              <a:lnSpc>
                <a:spcPts val="3919"/>
              </a:lnSpc>
            </a:pPr>
          </a:p>
        </p:txBody>
      </p:sp>
      <p:sp>
        <p:nvSpPr>
          <p:cNvPr name="Freeform 4" id="4"/>
          <p:cNvSpPr/>
          <p:nvPr/>
        </p:nvSpPr>
        <p:spPr>
          <a:xfrm flipH="false" flipV="false" rot="-5400000">
            <a:off x="1403424" y="3414307"/>
            <a:ext cx="5029317" cy="5029317"/>
          </a:xfrm>
          <a:custGeom>
            <a:avLst/>
            <a:gdLst/>
            <a:ahLst/>
            <a:cxnLst/>
            <a:rect r="r" b="b" t="t" l="l"/>
            <a:pathLst>
              <a:path h="5029317" w="5029317">
                <a:moveTo>
                  <a:pt x="0" y="0"/>
                </a:moveTo>
                <a:lnTo>
                  <a:pt x="5029316" y="0"/>
                </a:lnTo>
                <a:lnTo>
                  <a:pt x="5029316" y="5029316"/>
                </a:lnTo>
                <a:lnTo>
                  <a:pt x="0" y="5029316"/>
                </a:lnTo>
                <a:lnTo>
                  <a:pt x="0" y="0"/>
                </a:lnTo>
                <a:close/>
              </a:path>
            </a:pathLst>
          </a:custGeom>
          <a:blipFill>
            <a:blip r:embed="rId2"/>
            <a:stretch>
              <a:fillRect l="0" t="0" r="0" b="0"/>
            </a:stretch>
          </a:blipFill>
        </p:spPr>
      </p:sp>
      <p:sp>
        <p:nvSpPr>
          <p:cNvPr name="TextBox 5" id="5"/>
          <p:cNvSpPr txBox="true"/>
          <p:nvPr/>
        </p:nvSpPr>
        <p:spPr>
          <a:xfrm rot="0">
            <a:off x="1028700" y="372110"/>
            <a:ext cx="7067488" cy="1189355"/>
          </a:xfrm>
          <a:prstGeom prst="rect">
            <a:avLst/>
          </a:prstGeom>
        </p:spPr>
        <p:txBody>
          <a:bodyPr anchor="t" rtlCol="false" tIns="0" lIns="0" bIns="0" rIns="0">
            <a:spAutoFit/>
          </a:bodyPr>
          <a:lstStyle/>
          <a:p>
            <a:pPr algn="r"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Detailed Design</a:t>
            </a:r>
          </a:p>
        </p:txBody>
      </p:sp>
      <p:sp>
        <p:nvSpPr>
          <p:cNvPr name="TextBox 6" id="6"/>
          <p:cNvSpPr txBox="true"/>
          <p:nvPr/>
        </p:nvSpPr>
        <p:spPr>
          <a:xfrm rot="0">
            <a:off x="1028700" y="2018030"/>
            <a:ext cx="2062311" cy="712470"/>
          </a:xfrm>
          <a:prstGeom prst="rect">
            <a:avLst/>
          </a:prstGeom>
        </p:spPr>
        <p:txBody>
          <a:bodyPr anchor="t" rtlCol="false" tIns="0" lIns="0" bIns="0" rIns="0">
            <a:spAutoFit/>
          </a:bodyPr>
          <a:lstStyle/>
          <a:p>
            <a:pPr algn="ctr">
              <a:lnSpc>
                <a:spcPts val="5880"/>
              </a:lnSpc>
            </a:pPr>
            <a:r>
              <a:rPr lang="en-US" sz="4200" b="true">
                <a:solidFill>
                  <a:srgbClr val="000000"/>
                </a:solidFill>
                <a:latin typeface="Noto Sans Bold"/>
                <a:ea typeface="Noto Sans Bold"/>
                <a:cs typeface="Noto Sans Bold"/>
                <a:sym typeface="Noto Sans Bold"/>
              </a:rPr>
              <a:t>Sensors</a:t>
            </a:r>
          </a:p>
        </p:txBody>
      </p:sp>
      <p:sp>
        <p:nvSpPr>
          <p:cNvPr name="TextBox 7" id="7"/>
          <p:cNvSpPr txBox="true"/>
          <p:nvPr/>
        </p:nvSpPr>
        <p:spPr>
          <a:xfrm rot="0">
            <a:off x="1028700" y="3087194"/>
            <a:ext cx="5778764" cy="597076"/>
          </a:xfrm>
          <a:prstGeom prst="rect">
            <a:avLst/>
          </a:prstGeom>
        </p:spPr>
        <p:txBody>
          <a:bodyPr anchor="t" rtlCol="false" tIns="0" lIns="0" bIns="0" rIns="0">
            <a:spAutoFit/>
          </a:bodyPr>
          <a:lstStyle/>
          <a:p>
            <a:pPr algn="ctr">
              <a:lnSpc>
                <a:spcPts val="4989"/>
              </a:lnSpc>
            </a:pPr>
            <a:r>
              <a:rPr lang="en-US" sz="3564" b="true">
                <a:solidFill>
                  <a:srgbClr val="000000"/>
                </a:solidFill>
                <a:latin typeface="Noto Sans Bold"/>
                <a:ea typeface="Noto Sans Bold"/>
                <a:cs typeface="Noto Sans Bold"/>
                <a:sym typeface="Noto Sans Bold"/>
              </a:rPr>
              <a:t>Light intensity</a:t>
            </a:r>
          </a:p>
        </p:txBody>
      </p:sp>
      <p:sp>
        <p:nvSpPr>
          <p:cNvPr name="TextBox 8" id="8"/>
          <p:cNvSpPr txBox="true"/>
          <p:nvPr/>
        </p:nvSpPr>
        <p:spPr>
          <a:xfrm rot="0">
            <a:off x="1465582" y="8556747"/>
            <a:ext cx="4905000" cy="430042"/>
          </a:xfrm>
          <a:prstGeom prst="rect">
            <a:avLst/>
          </a:prstGeom>
        </p:spPr>
        <p:txBody>
          <a:bodyPr anchor="t" rtlCol="false" tIns="0" lIns="0" bIns="0" rIns="0">
            <a:spAutoFit/>
          </a:bodyPr>
          <a:lstStyle/>
          <a:p>
            <a:pPr algn="l">
              <a:lnSpc>
                <a:spcPts val="3596"/>
              </a:lnSpc>
            </a:pPr>
            <a:r>
              <a:rPr lang="en-US" sz="2569">
                <a:solidFill>
                  <a:srgbClr val="000000"/>
                </a:solidFill>
                <a:latin typeface="Noto Sans"/>
                <a:ea typeface="Noto Sans"/>
                <a:cs typeface="Noto Sans"/>
                <a:sym typeface="Noto Sans"/>
              </a:rPr>
              <a:t>Figure 5 : BH1750 sensor</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4137" y="3684270"/>
            <a:ext cx="6014036" cy="4510527"/>
          </a:xfrm>
          <a:custGeom>
            <a:avLst/>
            <a:gdLst/>
            <a:ahLst/>
            <a:cxnLst/>
            <a:rect r="r" b="b" t="t" l="l"/>
            <a:pathLst>
              <a:path h="4510527" w="6014036">
                <a:moveTo>
                  <a:pt x="0" y="0"/>
                </a:moveTo>
                <a:lnTo>
                  <a:pt x="6014036" y="0"/>
                </a:lnTo>
                <a:lnTo>
                  <a:pt x="6014036" y="4510527"/>
                </a:lnTo>
                <a:lnTo>
                  <a:pt x="0" y="4510527"/>
                </a:lnTo>
                <a:lnTo>
                  <a:pt x="0" y="0"/>
                </a:lnTo>
                <a:close/>
              </a:path>
            </a:pathLst>
          </a:custGeom>
          <a:blipFill>
            <a:blip r:embed="rId2"/>
            <a:stretch>
              <a:fillRect l="0" t="0" r="0" b="0"/>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18</a:t>
            </a:r>
          </a:p>
        </p:txBody>
      </p:sp>
      <p:sp>
        <p:nvSpPr>
          <p:cNvPr name="TextBox 4" id="4"/>
          <p:cNvSpPr txBox="true"/>
          <p:nvPr/>
        </p:nvSpPr>
        <p:spPr>
          <a:xfrm rot="0">
            <a:off x="1028700" y="372110"/>
            <a:ext cx="7067488" cy="1189355"/>
          </a:xfrm>
          <a:prstGeom prst="rect">
            <a:avLst/>
          </a:prstGeom>
        </p:spPr>
        <p:txBody>
          <a:bodyPr anchor="t" rtlCol="false" tIns="0" lIns="0" bIns="0" rIns="0">
            <a:spAutoFit/>
          </a:bodyPr>
          <a:lstStyle/>
          <a:p>
            <a:pPr algn="r"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Detailed Design</a:t>
            </a:r>
          </a:p>
        </p:txBody>
      </p:sp>
      <p:sp>
        <p:nvSpPr>
          <p:cNvPr name="TextBox 5" id="5"/>
          <p:cNvSpPr txBox="true"/>
          <p:nvPr/>
        </p:nvSpPr>
        <p:spPr>
          <a:xfrm rot="0">
            <a:off x="1028700" y="2018030"/>
            <a:ext cx="2062311" cy="712470"/>
          </a:xfrm>
          <a:prstGeom prst="rect">
            <a:avLst/>
          </a:prstGeom>
        </p:spPr>
        <p:txBody>
          <a:bodyPr anchor="t" rtlCol="false" tIns="0" lIns="0" bIns="0" rIns="0">
            <a:spAutoFit/>
          </a:bodyPr>
          <a:lstStyle/>
          <a:p>
            <a:pPr algn="ctr">
              <a:lnSpc>
                <a:spcPts val="5880"/>
              </a:lnSpc>
            </a:pPr>
            <a:r>
              <a:rPr lang="en-US" sz="4200" b="true">
                <a:solidFill>
                  <a:srgbClr val="000000"/>
                </a:solidFill>
                <a:latin typeface="Noto Sans Bold"/>
                <a:ea typeface="Noto Sans Bold"/>
                <a:cs typeface="Noto Sans Bold"/>
                <a:sym typeface="Noto Sans Bold"/>
              </a:rPr>
              <a:t>Sensors</a:t>
            </a:r>
          </a:p>
        </p:txBody>
      </p:sp>
      <p:sp>
        <p:nvSpPr>
          <p:cNvPr name="TextBox 6" id="6"/>
          <p:cNvSpPr txBox="true"/>
          <p:nvPr/>
        </p:nvSpPr>
        <p:spPr>
          <a:xfrm rot="0">
            <a:off x="1028700" y="3087194"/>
            <a:ext cx="5778764" cy="597076"/>
          </a:xfrm>
          <a:prstGeom prst="rect">
            <a:avLst/>
          </a:prstGeom>
        </p:spPr>
        <p:txBody>
          <a:bodyPr anchor="t" rtlCol="false" tIns="0" lIns="0" bIns="0" rIns="0">
            <a:spAutoFit/>
          </a:bodyPr>
          <a:lstStyle/>
          <a:p>
            <a:pPr algn="ctr">
              <a:lnSpc>
                <a:spcPts val="4989"/>
              </a:lnSpc>
            </a:pPr>
            <a:r>
              <a:rPr lang="en-US" sz="3564" b="true">
                <a:solidFill>
                  <a:srgbClr val="000000"/>
                </a:solidFill>
                <a:latin typeface="Noto Sans Bold"/>
                <a:ea typeface="Noto Sans Bold"/>
                <a:cs typeface="Noto Sans Bold"/>
                <a:sym typeface="Noto Sans Bold"/>
              </a:rPr>
              <a:t>Temperature &amp; Humidity </a:t>
            </a:r>
          </a:p>
        </p:txBody>
      </p:sp>
      <p:sp>
        <p:nvSpPr>
          <p:cNvPr name="TextBox 7" id="7"/>
          <p:cNvSpPr txBox="true"/>
          <p:nvPr/>
        </p:nvSpPr>
        <p:spPr>
          <a:xfrm rot="0">
            <a:off x="8096188" y="2355215"/>
            <a:ext cx="8353960" cy="6920230"/>
          </a:xfrm>
          <a:prstGeom prst="rect">
            <a:avLst/>
          </a:prstGeom>
        </p:spPr>
        <p:txBody>
          <a:bodyPr anchor="t" rtlCol="false" tIns="0" lIns="0" bIns="0" rIns="0">
            <a:spAutoFit/>
          </a:bodyPr>
          <a:lstStyle/>
          <a:p>
            <a:pPr algn="l">
              <a:lnSpc>
                <a:spcPts val="3919"/>
              </a:lnSpc>
            </a:pPr>
            <a:r>
              <a:rPr lang="en-US" sz="2799" b="true">
                <a:solidFill>
                  <a:srgbClr val="000000"/>
                </a:solidFill>
                <a:latin typeface="Noto Sans Bold"/>
                <a:ea typeface="Noto Sans Bold"/>
                <a:cs typeface="Noto Sans Bold"/>
                <a:sym typeface="Noto Sans Bold"/>
              </a:rPr>
              <a:t>Features</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Wide Detection Range: Measures temperature from 0°C to 50°C (±2°C accuracy) and humidity from 20% to 90% RH (±5% accuracy).</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Low Power Requirements: Operates on 3.3V–5V, consuming only ~2.5 mA during use and ~100 µA in standby mode.</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Digital Output: Provides a simple single-wire digital signal, eliminating the need for an external ADC.</a:t>
            </a:r>
          </a:p>
          <a:p>
            <a:pPr algn="l" marL="604519" indent="-302260" lvl="1">
              <a:lnSpc>
                <a:spcPts val="3919"/>
              </a:lnSpc>
              <a:buAutoNum type="arabicPeriod" startAt="1"/>
            </a:pPr>
            <a:r>
              <a:rPr lang="en-US" sz="2799">
                <a:solidFill>
                  <a:srgbClr val="000000"/>
                </a:solidFill>
                <a:latin typeface="Noto Sans"/>
                <a:ea typeface="Noto Sans"/>
                <a:cs typeface="Noto Sans"/>
                <a:sym typeface="Noto Sans"/>
              </a:rPr>
              <a:t>Cost-Effective: Affordable and reliable, ideal for budget projects and basic environmental monitoring.</a:t>
            </a:r>
          </a:p>
          <a:p>
            <a:pPr algn="l">
              <a:lnSpc>
                <a:spcPts val="3919"/>
              </a:lnSpc>
            </a:pPr>
          </a:p>
        </p:txBody>
      </p:sp>
      <p:sp>
        <p:nvSpPr>
          <p:cNvPr name="TextBox 8" id="8"/>
          <p:cNvSpPr txBox="true"/>
          <p:nvPr/>
        </p:nvSpPr>
        <p:spPr>
          <a:xfrm rot="0">
            <a:off x="1465582" y="8556747"/>
            <a:ext cx="4905000" cy="430042"/>
          </a:xfrm>
          <a:prstGeom prst="rect">
            <a:avLst/>
          </a:prstGeom>
        </p:spPr>
        <p:txBody>
          <a:bodyPr anchor="t" rtlCol="false" tIns="0" lIns="0" bIns="0" rIns="0">
            <a:spAutoFit/>
          </a:bodyPr>
          <a:lstStyle/>
          <a:p>
            <a:pPr algn="l">
              <a:lnSpc>
                <a:spcPts val="3596"/>
              </a:lnSpc>
            </a:pPr>
            <a:r>
              <a:rPr lang="en-US" sz="2569">
                <a:solidFill>
                  <a:srgbClr val="000000"/>
                </a:solidFill>
                <a:latin typeface="Noto Sans"/>
                <a:ea typeface="Noto Sans"/>
                <a:cs typeface="Noto Sans"/>
                <a:sym typeface="Noto Sans"/>
              </a:rPr>
              <a:t>Figure 6 : DHT11 sensor</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600700" y="1879600"/>
            <a:ext cx="11550674" cy="6869959"/>
          </a:xfrm>
          <a:custGeom>
            <a:avLst/>
            <a:gdLst/>
            <a:ahLst/>
            <a:cxnLst/>
            <a:rect r="r" b="b" t="t" l="l"/>
            <a:pathLst>
              <a:path h="6869959" w="11550674">
                <a:moveTo>
                  <a:pt x="0" y="0"/>
                </a:moveTo>
                <a:lnTo>
                  <a:pt x="11550674" y="0"/>
                </a:lnTo>
                <a:lnTo>
                  <a:pt x="11550674" y="6869959"/>
                </a:lnTo>
                <a:lnTo>
                  <a:pt x="0" y="6869959"/>
                </a:lnTo>
                <a:lnTo>
                  <a:pt x="0" y="0"/>
                </a:lnTo>
                <a:close/>
              </a:path>
            </a:pathLst>
          </a:custGeom>
          <a:blipFill>
            <a:blip r:embed="rId2"/>
            <a:stretch>
              <a:fillRect l="0" t="-4853" r="0" b="-4853"/>
            </a:stretch>
          </a:blipFill>
        </p:spPr>
      </p:sp>
      <p:sp>
        <p:nvSpPr>
          <p:cNvPr name="AutoShape 3" id="3"/>
          <p:cNvSpPr/>
          <p:nvPr/>
        </p:nvSpPr>
        <p:spPr>
          <a:xfrm flipV="true">
            <a:off x="7769164" y="4246134"/>
            <a:ext cx="1597463" cy="3810857"/>
          </a:xfrm>
          <a:prstGeom prst="line">
            <a:avLst/>
          </a:prstGeom>
          <a:ln cap="flat" w="57150">
            <a:solidFill>
              <a:srgbClr val="981F1F"/>
            </a:solidFill>
            <a:prstDash val="solid"/>
            <a:headEnd type="none" len="sm" w="sm"/>
            <a:tailEnd type="none" len="sm" w="sm"/>
          </a:ln>
        </p:spPr>
      </p:sp>
      <p:sp>
        <p:nvSpPr>
          <p:cNvPr name="AutoShape 4" id="4"/>
          <p:cNvSpPr/>
          <p:nvPr/>
        </p:nvSpPr>
        <p:spPr>
          <a:xfrm flipV="true">
            <a:off x="9210427" y="4052804"/>
            <a:ext cx="4759298" cy="4532620"/>
          </a:xfrm>
          <a:prstGeom prst="line">
            <a:avLst/>
          </a:prstGeom>
          <a:ln cap="flat" w="57150">
            <a:solidFill>
              <a:srgbClr val="981F1F"/>
            </a:solidFill>
            <a:prstDash val="solid"/>
            <a:headEnd type="none" len="sm" w="sm"/>
            <a:tailEnd type="none" len="sm" w="sm"/>
          </a:ln>
        </p:spPr>
      </p:sp>
      <p:sp>
        <p:nvSpPr>
          <p:cNvPr name="AutoShape 5" id="5"/>
          <p:cNvSpPr/>
          <p:nvPr/>
        </p:nvSpPr>
        <p:spPr>
          <a:xfrm flipV="true">
            <a:off x="13720721" y="7762466"/>
            <a:ext cx="2304801" cy="822958"/>
          </a:xfrm>
          <a:prstGeom prst="line">
            <a:avLst/>
          </a:prstGeom>
          <a:ln cap="flat" w="57150">
            <a:solidFill>
              <a:srgbClr val="981F1F"/>
            </a:solidFill>
            <a:prstDash val="solid"/>
            <a:headEnd type="none" len="sm" w="sm"/>
            <a:tailEnd type="none" len="sm" w="sm"/>
          </a:ln>
        </p:spPr>
      </p:sp>
      <p:sp>
        <p:nvSpPr>
          <p:cNvPr name="AutoShape 6" id="6"/>
          <p:cNvSpPr/>
          <p:nvPr/>
        </p:nvSpPr>
        <p:spPr>
          <a:xfrm flipV="true">
            <a:off x="7922894" y="4577698"/>
            <a:ext cx="1287534" cy="3479292"/>
          </a:xfrm>
          <a:prstGeom prst="line">
            <a:avLst/>
          </a:prstGeom>
          <a:ln cap="flat" w="57150">
            <a:solidFill>
              <a:srgbClr val="000000"/>
            </a:solidFill>
            <a:prstDash val="solid"/>
            <a:headEnd type="none" len="sm" w="sm"/>
            <a:tailEnd type="none" len="sm" w="sm"/>
          </a:ln>
        </p:spPr>
      </p:sp>
      <p:sp>
        <p:nvSpPr>
          <p:cNvPr name="AutoShape 7" id="7"/>
          <p:cNvSpPr/>
          <p:nvPr/>
        </p:nvSpPr>
        <p:spPr>
          <a:xfrm flipV="true">
            <a:off x="9017237" y="4052804"/>
            <a:ext cx="5334750" cy="4296236"/>
          </a:xfrm>
          <a:prstGeom prst="line">
            <a:avLst/>
          </a:prstGeom>
          <a:ln cap="flat" w="57150">
            <a:solidFill>
              <a:srgbClr val="000000"/>
            </a:solidFill>
            <a:prstDash val="solid"/>
            <a:headEnd type="none" len="sm" w="sm"/>
            <a:tailEnd type="none" len="sm" w="sm"/>
          </a:ln>
        </p:spPr>
      </p:sp>
      <p:sp>
        <p:nvSpPr>
          <p:cNvPr name="AutoShape 8" id="8"/>
          <p:cNvSpPr/>
          <p:nvPr/>
        </p:nvSpPr>
        <p:spPr>
          <a:xfrm flipV="true">
            <a:off x="14149807" y="7762466"/>
            <a:ext cx="1360967" cy="586574"/>
          </a:xfrm>
          <a:prstGeom prst="line">
            <a:avLst/>
          </a:prstGeom>
          <a:ln cap="flat" w="57150">
            <a:solidFill>
              <a:srgbClr val="000000"/>
            </a:solidFill>
            <a:prstDash val="solid"/>
            <a:headEnd type="none" len="sm" w="sm"/>
            <a:tailEnd type="none" len="sm" w="sm"/>
          </a:ln>
        </p:spPr>
      </p:sp>
      <p:sp>
        <p:nvSpPr>
          <p:cNvPr name="AutoShape 9" id="9"/>
          <p:cNvSpPr/>
          <p:nvPr/>
        </p:nvSpPr>
        <p:spPr>
          <a:xfrm flipV="true">
            <a:off x="8150159" y="4952292"/>
            <a:ext cx="2049835" cy="3104699"/>
          </a:xfrm>
          <a:prstGeom prst="line">
            <a:avLst/>
          </a:prstGeom>
          <a:ln cap="flat" w="57150">
            <a:solidFill>
              <a:srgbClr val="FF00BF"/>
            </a:solidFill>
            <a:prstDash val="solid"/>
            <a:headEnd type="none" len="sm" w="sm"/>
            <a:tailEnd type="none" len="sm" w="sm"/>
          </a:ln>
        </p:spPr>
      </p:sp>
      <p:sp>
        <p:nvSpPr>
          <p:cNvPr name="AutoShape 10" id="10"/>
          <p:cNvSpPr/>
          <p:nvPr/>
        </p:nvSpPr>
        <p:spPr>
          <a:xfrm flipV="true">
            <a:off x="12725354" y="4052804"/>
            <a:ext cx="1424453" cy="705386"/>
          </a:xfrm>
          <a:prstGeom prst="line">
            <a:avLst/>
          </a:prstGeom>
          <a:ln cap="flat" w="57150">
            <a:solidFill>
              <a:srgbClr val="C1FF72"/>
            </a:solidFill>
            <a:prstDash val="solid"/>
            <a:headEnd type="none" len="sm" w="sm"/>
            <a:tailEnd type="none" len="sm" w="sm"/>
          </a:ln>
        </p:spPr>
      </p:sp>
      <p:sp>
        <p:nvSpPr>
          <p:cNvPr name="AutoShape 11" id="11"/>
          <p:cNvSpPr/>
          <p:nvPr/>
        </p:nvSpPr>
        <p:spPr>
          <a:xfrm>
            <a:off x="10199994" y="5226027"/>
            <a:ext cx="5552046" cy="2536439"/>
          </a:xfrm>
          <a:prstGeom prst="line">
            <a:avLst/>
          </a:prstGeom>
          <a:ln cap="flat" w="57150">
            <a:solidFill>
              <a:srgbClr val="8C52FF"/>
            </a:solidFill>
            <a:prstDash val="solid"/>
            <a:headEnd type="none" len="sm" w="sm"/>
            <a:tailEnd type="none" len="sm" w="sm"/>
          </a:ln>
        </p:spPr>
      </p:sp>
      <p:sp>
        <p:nvSpPr>
          <p:cNvPr name="Freeform 12" id="12"/>
          <p:cNvSpPr/>
          <p:nvPr/>
        </p:nvSpPr>
        <p:spPr>
          <a:xfrm flipH="false" flipV="false" rot="0">
            <a:off x="14913652" y="1427528"/>
            <a:ext cx="2629761" cy="2629761"/>
          </a:xfrm>
          <a:custGeom>
            <a:avLst/>
            <a:gdLst/>
            <a:ahLst/>
            <a:cxnLst/>
            <a:rect r="r" b="b" t="t" l="l"/>
            <a:pathLst>
              <a:path h="2629761" w="2629761">
                <a:moveTo>
                  <a:pt x="0" y="0"/>
                </a:moveTo>
                <a:lnTo>
                  <a:pt x="2629761" y="0"/>
                </a:lnTo>
                <a:lnTo>
                  <a:pt x="2629761" y="2629761"/>
                </a:lnTo>
                <a:lnTo>
                  <a:pt x="0" y="2629761"/>
                </a:lnTo>
                <a:lnTo>
                  <a:pt x="0" y="0"/>
                </a:lnTo>
                <a:close/>
              </a:path>
            </a:pathLst>
          </a:custGeom>
          <a:blipFill>
            <a:blip r:embed="rId3"/>
            <a:stretch>
              <a:fillRect l="0" t="0" r="0" b="0"/>
            </a:stretch>
          </a:blipFill>
        </p:spPr>
      </p:sp>
      <p:sp>
        <p:nvSpPr>
          <p:cNvPr name="TextBox 13" id="1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19</a:t>
            </a:r>
          </a:p>
        </p:txBody>
      </p:sp>
      <p:sp>
        <p:nvSpPr>
          <p:cNvPr name="TextBox 14" id="14"/>
          <p:cNvSpPr txBox="true"/>
          <p:nvPr/>
        </p:nvSpPr>
        <p:spPr>
          <a:xfrm rot="0">
            <a:off x="1028700" y="372110"/>
            <a:ext cx="7067488" cy="1189355"/>
          </a:xfrm>
          <a:prstGeom prst="rect">
            <a:avLst/>
          </a:prstGeom>
        </p:spPr>
        <p:txBody>
          <a:bodyPr anchor="t" rtlCol="false" tIns="0" lIns="0" bIns="0" rIns="0">
            <a:spAutoFit/>
          </a:bodyPr>
          <a:lstStyle/>
          <a:p>
            <a:pPr algn="r"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Detailed Design</a:t>
            </a:r>
          </a:p>
        </p:txBody>
      </p:sp>
      <p:sp>
        <p:nvSpPr>
          <p:cNvPr name="TextBox 15" id="15"/>
          <p:cNvSpPr txBox="true"/>
          <p:nvPr/>
        </p:nvSpPr>
        <p:spPr>
          <a:xfrm rot="0">
            <a:off x="1028700" y="1391763"/>
            <a:ext cx="9144000"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IoMT node wire connection </a:t>
            </a:r>
          </a:p>
        </p:txBody>
      </p:sp>
      <p:sp>
        <p:nvSpPr>
          <p:cNvPr name="TextBox 16" id="16"/>
          <p:cNvSpPr txBox="true"/>
          <p:nvPr/>
        </p:nvSpPr>
        <p:spPr>
          <a:xfrm rot="0">
            <a:off x="1114425" y="2799958"/>
            <a:ext cx="5978464" cy="5354467"/>
          </a:xfrm>
          <a:prstGeom prst="rect">
            <a:avLst/>
          </a:prstGeom>
        </p:spPr>
        <p:txBody>
          <a:bodyPr anchor="t" rtlCol="false" tIns="0" lIns="0" bIns="0" rIns="0">
            <a:spAutoFit/>
          </a:bodyPr>
          <a:lstStyle/>
          <a:p>
            <a:pPr algn="l">
              <a:lnSpc>
                <a:spcPts val="3596"/>
              </a:lnSpc>
            </a:pPr>
            <a:r>
              <a:rPr lang="en-US" sz="2569">
                <a:solidFill>
                  <a:srgbClr val="000000"/>
                </a:solidFill>
                <a:latin typeface="Noto Sans"/>
                <a:ea typeface="Noto Sans"/>
                <a:cs typeface="Noto Sans"/>
                <a:sym typeface="Noto Sans"/>
              </a:rPr>
              <a:t>Our IoT node contains Arduino, HC-05, MAX4466, MQ-135, DHT 11 and BH1750:</a:t>
            </a:r>
          </a:p>
          <a:p>
            <a:pPr algn="l" marL="554695" indent="-277348" lvl="1">
              <a:lnSpc>
                <a:spcPts val="3596"/>
              </a:lnSpc>
              <a:buFont typeface="Arial"/>
              <a:buChar char="•"/>
            </a:pPr>
            <a:r>
              <a:rPr lang="en-US" sz="2569">
                <a:solidFill>
                  <a:srgbClr val="000000"/>
                </a:solidFill>
                <a:latin typeface="Noto Sans"/>
                <a:ea typeface="Noto Sans"/>
                <a:cs typeface="Noto Sans"/>
                <a:sym typeface="Noto Sans"/>
              </a:rPr>
              <a:t>Pin A0 of MQ-135 connects to A0 of arduino</a:t>
            </a:r>
          </a:p>
          <a:p>
            <a:pPr algn="l" marL="554695" indent="-277348" lvl="1">
              <a:lnSpc>
                <a:spcPts val="3596"/>
              </a:lnSpc>
              <a:buFont typeface="Arial"/>
              <a:buChar char="•"/>
            </a:pPr>
            <a:r>
              <a:rPr lang="en-US" sz="2569">
                <a:solidFill>
                  <a:srgbClr val="000000"/>
                </a:solidFill>
                <a:latin typeface="Noto Sans"/>
                <a:ea typeface="Noto Sans"/>
                <a:cs typeface="Noto Sans"/>
                <a:sym typeface="Noto Sans"/>
              </a:rPr>
              <a:t>Pinout of DHT11 to D7 of arduino</a:t>
            </a:r>
          </a:p>
          <a:p>
            <a:pPr algn="l" marL="554695" indent="-277348" lvl="1">
              <a:lnSpc>
                <a:spcPts val="3596"/>
              </a:lnSpc>
              <a:buFont typeface="Arial"/>
              <a:buChar char="•"/>
            </a:pPr>
            <a:r>
              <a:rPr lang="en-US" sz="2569">
                <a:solidFill>
                  <a:srgbClr val="000000"/>
                </a:solidFill>
                <a:latin typeface="Noto Sans"/>
                <a:ea typeface="Noto Sans"/>
                <a:cs typeface="Noto Sans"/>
                <a:sym typeface="Noto Sans"/>
              </a:rPr>
              <a:t> Pin SCL, SDA of BH1750 to A4, A5 of arduino</a:t>
            </a:r>
          </a:p>
          <a:p>
            <a:pPr algn="l" marL="554695" indent="-277348" lvl="1">
              <a:lnSpc>
                <a:spcPts val="3596"/>
              </a:lnSpc>
              <a:buFont typeface="Arial"/>
              <a:buChar char="•"/>
            </a:pPr>
            <a:r>
              <a:rPr lang="en-US" sz="2569">
                <a:solidFill>
                  <a:srgbClr val="000000"/>
                </a:solidFill>
                <a:latin typeface="Noto Sans"/>
                <a:ea typeface="Noto Sans"/>
                <a:cs typeface="Noto Sans"/>
                <a:sym typeface="Noto Sans"/>
              </a:rPr>
              <a:t>Pinout of MAX4466 to A2 of arduino</a:t>
            </a:r>
          </a:p>
          <a:p>
            <a:pPr algn="l" marL="554695" indent="-277348" lvl="1">
              <a:lnSpc>
                <a:spcPts val="3596"/>
              </a:lnSpc>
              <a:buFont typeface="Arial"/>
              <a:buChar char="•"/>
            </a:pPr>
            <a:r>
              <a:rPr lang="en-US" sz="2569">
                <a:solidFill>
                  <a:srgbClr val="000000"/>
                </a:solidFill>
                <a:latin typeface="Noto Sans"/>
                <a:ea typeface="Noto Sans"/>
                <a:cs typeface="Noto Sans"/>
                <a:sym typeface="Noto Sans"/>
              </a:rPr>
              <a:t>Pin TX, RX of HC-05 to 10,11 of Arduino </a:t>
            </a:r>
          </a:p>
        </p:txBody>
      </p:sp>
      <p:sp>
        <p:nvSpPr>
          <p:cNvPr name="TextBox 17" id="17"/>
          <p:cNvSpPr txBox="true"/>
          <p:nvPr/>
        </p:nvSpPr>
        <p:spPr>
          <a:xfrm rot="0">
            <a:off x="9366628" y="8979071"/>
            <a:ext cx="4905000" cy="430042"/>
          </a:xfrm>
          <a:prstGeom prst="rect">
            <a:avLst/>
          </a:prstGeom>
        </p:spPr>
        <p:txBody>
          <a:bodyPr anchor="t" rtlCol="false" tIns="0" lIns="0" bIns="0" rIns="0">
            <a:spAutoFit/>
          </a:bodyPr>
          <a:lstStyle/>
          <a:p>
            <a:pPr algn="l">
              <a:lnSpc>
                <a:spcPts val="3596"/>
              </a:lnSpc>
            </a:pPr>
            <a:r>
              <a:rPr lang="en-US" sz="2569">
                <a:solidFill>
                  <a:srgbClr val="000000"/>
                </a:solidFill>
                <a:latin typeface="Noto Sans"/>
                <a:ea typeface="Noto Sans"/>
                <a:cs typeface="Noto Sans"/>
                <a:sym typeface="Noto Sans"/>
              </a:rPr>
              <a:t>Figure 7: IoMT node connection</a:t>
            </a:r>
          </a:p>
        </p:txBody>
      </p:sp>
      <p:sp>
        <p:nvSpPr>
          <p:cNvPr name="AutoShape 18" id="18"/>
          <p:cNvSpPr/>
          <p:nvPr/>
        </p:nvSpPr>
        <p:spPr>
          <a:xfrm flipV="true">
            <a:off x="12725354" y="3709410"/>
            <a:ext cx="3330898" cy="347879"/>
          </a:xfrm>
          <a:prstGeom prst="line">
            <a:avLst/>
          </a:prstGeom>
          <a:ln cap="flat" w="57150">
            <a:solidFill>
              <a:srgbClr val="FFBD59"/>
            </a:solidFill>
            <a:prstDash val="solid"/>
            <a:headEnd type="none" len="sm" w="sm"/>
            <a:tailEnd type="none" len="sm" w="sm"/>
          </a:ln>
        </p:spPr>
      </p:sp>
      <p:sp>
        <p:nvSpPr>
          <p:cNvPr name="AutoShape 19" id="19"/>
          <p:cNvSpPr/>
          <p:nvPr/>
        </p:nvSpPr>
        <p:spPr>
          <a:xfrm flipV="true">
            <a:off x="12725354" y="3709410"/>
            <a:ext cx="3432129" cy="495795"/>
          </a:xfrm>
          <a:prstGeom prst="line">
            <a:avLst/>
          </a:prstGeom>
          <a:ln cap="flat" w="57150">
            <a:solidFill>
              <a:srgbClr val="5CE1E6"/>
            </a:solidFill>
            <a:prstDash val="solid"/>
            <a:headEnd type="none" len="sm" w="sm"/>
            <a:tailEnd type="none" len="sm" w="sm"/>
          </a:ln>
        </p:spPr>
      </p:sp>
      <p:sp>
        <p:nvSpPr>
          <p:cNvPr name="AutoShape 20" id="20"/>
          <p:cNvSpPr/>
          <p:nvPr/>
        </p:nvSpPr>
        <p:spPr>
          <a:xfrm flipV="true">
            <a:off x="13969726" y="3709410"/>
            <a:ext cx="2425472" cy="1791595"/>
          </a:xfrm>
          <a:prstGeom prst="line">
            <a:avLst/>
          </a:prstGeom>
          <a:ln cap="flat" w="57150">
            <a:solidFill>
              <a:srgbClr val="981F1F"/>
            </a:solidFill>
            <a:prstDash val="solid"/>
            <a:headEnd type="none" len="sm" w="sm"/>
            <a:tailEnd type="none" len="sm" w="sm"/>
          </a:ln>
        </p:spPr>
      </p:sp>
      <p:sp>
        <p:nvSpPr>
          <p:cNvPr name="AutoShape 21" id="21"/>
          <p:cNvSpPr/>
          <p:nvPr/>
        </p:nvSpPr>
        <p:spPr>
          <a:xfrm flipV="true">
            <a:off x="14351987" y="3709410"/>
            <a:ext cx="1931252" cy="1662854"/>
          </a:xfrm>
          <a:prstGeom prst="line">
            <a:avLst/>
          </a:prstGeom>
          <a:ln cap="flat" w="57150">
            <a:solidFill>
              <a:srgbClr val="0A0A0A"/>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56510" y="739882"/>
            <a:ext cx="10364206" cy="3777608"/>
          </a:xfrm>
          <a:custGeom>
            <a:avLst/>
            <a:gdLst/>
            <a:ahLst/>
            <a:cxnLst/>
            <a:rect r="r" b="b" t="t" l="l"/>
            <a:pathLst>
              <a:path h="3777608" w="10364206">
                <a:moveTo>
                  <a:pt x="0" y="0"/>
                </a:moveTo>
                <a:lnTo>
                  <a:pt x="10364206" y="0"/>
                </a:lnTo>
                <a:lnTo>
                  <a:pt x="10364206" y="3777607"/>
                </a:lnTo>
                <a:lnTo>
                  <a:pt x="0" y="3777607"/>
                </a:lnTo>
                <a:lnTo>
                  <a:pt x="0" y="0"/>
                </a:lnTo>
                <a:close/>
              </a:path>
            </a:pathLst>
          </a:custGeom>
          <a:blipFill>
            <a:blip r:embed="rId2"/>
            <a:stretch>
              <a:fillRect l="0" t="0" r="0" b="0"/>
            </a:stretch>
          </a:blipFill>
        </p:spPr>
      </p:sp>
      <p:sp>
        <p:nvSpPr>
          <p:cNvPr name="Freeform 3" id="3"/>
          <p:cNvSpPr/>
          <p:nvPr/>
        </p:nvSpPr>
        <p:spPr>
          <a:xfrm flipH="false" flipV="false" rot="0">
            <a:off x="602820" y="4755571"/>
            <a:ext cx="10671587" cy="4682159"/>
          </a:xfrm>
          <a:custGeom>
            <a:avLst/>
            <a:gdLst/>
            <a:ahLst/>
            <a:cxnLst/>
            <a:rect r="r" b="b" t="t" l="l"/>
            <a:pathLst>
              <a:path h="4682159" w="10671587">
                <a:moveTo>
                  <a:pt x="0" y="0"/>
                </a:moveTo>
                <a:lnTo>
                  <a:pt x="10671587" y="0"/>
                </a:lnTo>
                <a:lnTo>
                  <a:pt x="10671587" y="4682159"/>
                </a:lnTo>
                <a:lnTo>
                  <a:pt x="0" y="4682159"/>
                </a:lnTo>
                <a:lnTo>
                  <a:pt x="0" y="0"/>
                </a:lnTo>
                <a:close/>
              </a:path>
            </a:pathLst>
          </a:custGeom>
          <a:blipFill>
            <a:blip r:embed="rId3"/>
            <a:stretch>
              <a:fillRect l="0" t="0" r="0" b="0"/>
            </a:stretch>
          </a:blipFill>
          <a:ln w="38100" cap="sq">
            <a:solidFill>
              <a:srgbClr val="192F40"/>
            </a:solidFill>
            <a:prstDash val="solid"/>
            <a:miter/>
          </a:ln>
        </p:spPr>
      </p:sp>
      <p:sp>
        <p:nvSpPr>
          <p:cNvPr name="TextBox 4" id="4"/>
          <p:cNvSpPr txBox="true"/>
          <p:nvPr/>
        </p:nvSpPr>
        <p:spPr>
          <a:xfrm rot="0">
            <a:off x="8321353" y="708445"/>
            <a:ext cx="8937947" cy="1920240"/>
          </a:xfrm>
          <a:prstGeom prst="rect">
            <a:avLst/>
          </a:prstGeom>
        </p:spPr>
        <p:txBody>
          <a:bodyPr anchor="t" rtlCol="false" tIns="0" lIns="0" bIns="0" rIns="0">
            <a:spAutoFit/>
          </a:bodyPr>
          <a:lstStyle/>
          <a:p>
            <a:pPr algn="r">
              <a:lnSpc>
                <a:spcPts val="7080"/>
              </a:lnSpc>
            </a:pPr>
            <a:r>
              <a:rPr lang="en-US" sz="6000" b="true">
                <a:solidFill>
                  <a:srgbClr val="283C4C"/>
                </a:solidFill>
                <a:latin typeface="Akzidenz-Grotesk Heavy"/>
                <a:ea typeface="Akzidenz-Grotesk Heavy"/>
                <a:cs typeface="Akzidenz-Grotesk Heavy"/>
                <a:sym typeface="Akzidenz-Grotesk Heavy"/>
              </a:rPr>
              <a:t>Problem </a:t>
            </a:r>
          </a:p>
          <a:p>
            <a:pPr algn="r" marL="0" indent="0" lvl="0">
              <a:lnSpc>
                <a:spcPts val="7080"/>
              </a:lnSpc>
              <a:spcBef>
                <a:spcPct val="0"/>
              </a:spcBef>
            </a:pPr>
            <a:r>
              <a:rPr lang="en-US" b="true" sz="6000">
                <a:solidFill>
                  <a:srgbClr val="283C4C"/>
                </a:solidFill>
                <a:latin typeface="Akzidenz-Grotesk Heavy"/>
                <a:ea typeface="Akzidenz-Grotesk Heavy"/>
                <a:cs typeface="Akzidenz-Grotesk Heavy"/>
                <a:sym typeface="Akzidenz-Grotesk Heavy"/>
              </a:rPr>
              <a:t>Statement</a:t>
            </a:r>
          </a:p>
        </p:txBody>
      </p:sp>
      <p:sp>
        <p:nvSpPr>
          <p:cNvPr name="TextBox 5" id="5"/>
          <p:cNvSpPr txBox="true"/>
          <p:nvPr/>
        </p:nvSpPr>
        <p:spPr>
          <a:xfrm rot="0">
            <a:off x="11588371" y="3140075"/>
            <a:ext cx="6214955" cy="6118225"/>
          </a:xfrm>
          <a:prstGeom prst="rect">
            <a:avLst/>
          </a:prstGeom>
        </p:spPr>
        <p:txBody>
          <a:bodyPr anchor="t" rtlCol="false" tIns="0" lIns="0" bIns="0" rIns="0">
            <a:spAutoFit/>
          </a:bodyPr>
          <a:lstStyle/>
          <a:p>
            <a:pPr algn="l">
              <a:lnSpc>
                <a:spcPts val="3499"/>
              </a:lnSpc>
            </a:pPr>
            <a:r>
              <a:rPr lang="en-US" sz="2499" b="true">
                <a:solidFill>
                  <a:srgbClr val="283C4C"/>
                </a:solidFill>
                <a:latin typeface="Aileron Bold"/>
                <a:ea typeface="Aileron Bold"/>
                <a:cs typeface="Aileron Bold"/>
                <a:sym typeface="Aileron Bold"/>
              </a:rPr>
              <a:t>A recent study has shown that indoor environmental factors like light, temperature, humidity, and air quality can impact brainwave activity, affecting the accuracy of EEG measurements. To improve precision in EEG experiments, we want to develope an IoT device that continuously monitors and adjusts these environmental factors in real-time to ensure that EEG measurements more accurately reflect true changes in brain activity. This system may face challenges when malicious people want to sent unauthorized data or attack DoS.</a:t>
            </a:r>
          </a:p>
        </p:txBody>
      </p:sp>
      <p:sp>
        <p:nvSpPr>
          <p:cNvPr name="AutoShape 6" id="6"/>
          <p:cNvSpPr/>
          <p:nvPr/>
        </p:nvSpPr>
        <p:spPr>
          <a:xfrm>
            <a:off x="11747950" y="2963451"/>
            <a:ext cx="5656429" cy="0"/>
          </a:xfrm>
          <a:prstGeom prst="line">
            <a:avLst/>
          </a:prstGeom>
          <a:ln cap="flat" w="38100">
            <a:solidFill>
              <a:srgbClr val="000000"/>
            </a:solidFill>
            <a:prstDash val="sysDash"/>
            <a:headEnd type="none" len="sm" w="sm"/>
            <a:tailEnd type="none" len="sm" w="sm"/>
          </a:ln>
        </p:spPr>
      </p:sp>
      <p:sp>
        <p:nvSpPr>
          <p:cNvPr name="AutoShape 7" id="7"/>
          <p:cNvSpPr/>
          <p:nvPr/>
        </p:nvSpPr>
        <p:spPr>
          <a:xfrm>
            <a:off x="11747950" y="9456780"/>
            <a:ext cx="5656429" cy="0"/>
          </a:xfrm>
          <a:prstGeom prst="line">
            <a:avLst/>
          </a:prstGeom>
          <a:ln cap="flat" w="38100">
            <a:solidFill>
              <a:srgbClr val="000000"/>
            </a:solidFill>
            <a:prstDash val="sysDash"/>
            <a:headEnd type="none" len="sm" w="sm"/>
            <a:tailEnd type="none" len="sm" w="sm"/>
          </a:ln>
        </p:spPr>
      </p:sp>
      <p:sp>
        <p:nvSpPr>
          <p:cNvPr name="TextBox 8" id="8"/>
          <p:cNvSpPr txBox="true"/>
          <p:nvPr/>
        </p:nvSpPr>
        <p:spPr>
          <a:xfrm rot="0">
            <a:off x="17404379" y="9609040"/>
            <a:ext cx="162074" cy="372745"/>
          </a:xfrm>
          <a:prstGeom prst="rect">
            <a:avLst/>
          </a:prstGeom>
        </p:spPr>
        <p:txBody>
          <a:bodyPr anchor="t" rtlCol="false" tIns="0" lIns="0" bIns="0" rIns="0">
            <a:spAutoFit/>
          </a:bodyPr>
          <a:lstStyle/>
          <a:p>
            <a:pPr algn="ctr">
              <a:lnSpc>
                <a:spcPts val="3079"/>
              </a:lnSpc>
              <a:spcBef>
                <a:spcPct val="0"/>
              </a:spcBef>
            </a:pPr>
            <a:r>
              <a:rPr lang="en-US" sz="2199">
                <a:solidFill>
                  <a:srgbClr val="283C4C"/>
                </a:solidFill>
                <a:latin typeface="Aileron"/>
                <a:ea typeface="Aileron"/>
                <a:cs typeface="Aileron"/>
                <a:sym typeface="Aileron"/>
              </a:rPr>
              <a:t>2</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283C4C"/>
                </a:solidFill>
                <a:latin typeface="Noto Serif Display"/>
                <a:ea typeface="Noto Serif Display"/>
                <a:cs typeface="Noto Serif Display"/>
                <a:sym typeface="Noto Serif Display"/>
              </a:rPr>
              <a:t>2</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20</a:t>
            </a:r>
          </a:p>
        </p:txBody>
      </p:sp>
      <p:sp>
        <p:nvSpPr>
          <p:cNvPr name="TextBox 3" id="3"/>
          <p:cNvSpPr txBox="true"/>
          <p:nvPr/>
        </p:nvSpPr>
        <p:spPr>
          <a:xfrm rot="0">
            <a:off x="1028700" y="372110"/>
            <a:ext cx="7067488" cy="1189355"/>
          </a:xfrm>
          <a:prstGeom prst="rect">
            <a:avLst/>
          </a:prstGeom>
        </p:spPr>
        <p:txBody>
          <a:bodyPr anchor="t" rtlCol="false" tIns="0" lIns="0" bIns="0" rIns="0">
            <a:spAutoFit/>
          </a:bodyPr>
          <a:lstStyle/>
          <a:p>
            <a:pPr algn="just"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Detailed Design</a:t>
            </a:r>
          </a:p>
        </p:txBody>
      </p:sp>
      <p:sp>
        <p:nvSpPr>
          <p:cNvPr name="TextBox 4" id="4"/>
          <p:cNvSpPr txBox="true"/>
          <p:nvPr/>
        </p:nvSpPr>
        <p:spPr>
          <a:xfrm rot="0">
            <a:off x="1028700" y="1391763"/>
            <a:ext cx="9144000"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IoMT gateway data acquisition</a:t>
            </a:r>
          </a:p>
        </p:txBody>
      </p:sp>
      <p:grpSp>
        <p:nvGrpSpPr>
          <p:cNvPr name="Group 5" id="5"/>
          <p:cNvGrpSpPr/>
          <p:nvPr/>
        </p:nvGrpSpPr>
        <p:grpSpPr>
          <a:xfrm rot="0">
            <a:off x="2055760" y="3654743"/>
            <a:ext cx="3086100" cy="30861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6D5EA"/>
            </a:solidFill>
          </p:spPr>
        </p:sp>
        <p:sp>
          <p:nvSpPr>
            <p:cNvPr name="TextBox 7" id="7"/>
            <p:cNvSpPr txBox="true"/>
            <p:nvPr/>
          </p:nvSpPr>
          <p:spPr>
            <a:xfrm>
              <a:off x="76200" y="0"/>
              <a:ext cx="660400" cy="736600"/>
            </a:xfrm>
            <a:prstGeom prst="rect">
              <a:avLst/>
            </a:prstGeom>
          </p:spPr>
          <p:txBody>
            <a:bodyPr anchor="ctr" rtlCol="false" tIns="50800" lIns="50800" bIns="50800" rIns="50800"/>
            <a:lstStyle/>
            <a:p>
              <a:pPr algn="ctr">
                <a:lnSpc>
                  <a:spcPts val="5880"/>
                </a:lnSpc>
              </a:pPr>
              <a:r>
                <a:rPr lang="en-US" b="true" sz="4200">
                  <a:solidFill>
                    <a:srgbClr val="000000"/>
                  </a:solidFill>
                  <a:latin typeface="Noto Sans Bold"/>
                  <a:ea typeface="Noto Sans Bold"/>
                  <a:cs typeface="Noto Sans Bold"/>
                  <a:sym typeface="Noto Sans Bold"/>
                </a:rPr>
                <a:t>IoMT node</a:t>
              </a:r>
            </a:p>
          </p:txBody>
        </p:sp>
      </p:grpSp>
      <p:sp>
        <p:nvSpPr>
          <p:cNvPr name="AutoShape 8" id="8"/>
          <p:cNvSpPr/>
          <p:nvPr/>
        </p:nvSpPr>
        <p:spPr>
          <a:xfrm>
            <a:off x="5518207" y="5197792"/>
            <a:ext cx="4974329" cy="0"/>
          </a:xfrm>
          <a:prstGeom prst="line">
            <a:avLst/>
          </a:prstGeom>
          <a:ln cap="flat" w="95250">
            <a:solidFill>
              <a:srgbClr val="000000"/>
            </a:solidFill>
            <a:prstDash val="solid"/>
            <a:headEnd type="none" len="sm" w="sm"/>
            <a:tailEnd type="arrow" len="sm" w="med"/>
          </a:ln>
        </p:spPr>
      </p:sp>
      <p:sp>
        <p:nvSpPr>
          <p:cNvPr name="TextBox 9" id="9"/>
          <p:cNvSpPr txBox="true"/>
          <p:nvPr/>
        </p:nvSpPr>
        <p:spPr>
          <a:xfrm rot="0">
            <a:off x="5518207" y="5464810"/>
            <a:ext cx="5339006" cy="646430"/>
          </a:xfrm>
          <a:prstGeom prst="rect">
            <a:avLst/>
          </a:prstGeom>
        </p:spPr>
        <p:txBody>
          <a:bodyPr anchor="t" rtlCol="false" tIns="0" lIns="0" bIns="0" rIns="0">
            <a:spAutoFit/>
          </a:bodyPr>
          <a:lstStyle/>
          <a:p>
            <a:pPr algn="ctr">
              <a:lnSpc>
                <a:spcPts val="5320"/>
              </a:lnSpc>
            </a:pPr>
            <a:r>
              <a:rPr lang="en-US" sz="3800" b="true">
                <a:solidFill>
                  <a:srgbClr val="000000"/>
                </a:solidFill>
                <a:latin typeface="Noto Sans Bold"/>
                <a:ea typeface="Noto Sans Bold"/>
                <a:cs typeface="Noto Sans Bold"/>
                <a:sym typeface="Noto Sans Bold"/>
              </a:rPr>
              <a:t>Publish  JSON Data</a:t>
            </a:r>
          </a:p>
        </p:txBody>
      </p:sp>
      <p:sp>
        <p:nvSpPr>
          <p:cNvPr name="Freeform 10" id="10"/>
          <p:cNvSpPr/>
          <p:nvPr/>
        </p:nvSpPr>
        <p:spPr>
          <a:xfrm flipH="false" flipV="false" rot="0">
            <a:off x="10492536" y="2218533"/>
            <a:ext cx="5739704" cy="3946047"/>
          </a:xfrm>
          <a:custGeom>
            <a:avLst/>
            <a:gdLst/>
            <a:ahLst/>
            <a:cxnLst/>
            <a:rect r="r" b="b" t="t" l="l"/>
            <a:pathLst>
              <a:path h="3946047" w="5739704">
                <a:moveTo>
                  <a:pt x="0" y="0"/>
                </a:moveTo>
                <a:lnTo>
                  <a:pt x="5739704" y="0"/>
                </a:lnTo>
                <a:lnTo>
                  <a:pt x="5739704" y="3946047"/>
                </a:lnTo>
                <a:lnTo>
                  <a:pt x="0" y="3946047"/>
                </a:lnTo>
                <a:lnTo>
                  <a:pt x="0" y="0"/>
                </a:lnTo>
                <a:close/>
              </a:path>
            </a:pathLst>
          </a:custGeom>
          <a:blipFill>
            <a:blip r:embed="rId2"/>
            <a:stretch>
              <a:fillRect l="0" t="0" r="0" b="0"/>
            </a:stretch>
          </a:blipFill>
        </p:spPr>
      </p:sp>
      <p:sp>
        <p:nvSpPr>
          <p:cNvPr name="TextBox 11" id="11"/>
          <p:cNvSpPr txBox="true"/>
          <p:nvPr/>
        </p:nvSpPr>
        <p:spPr>
          <a:xfrm rot="0">
            <a:off x="11215389" y="6035040"/>
            <a:ext cx="4293998" cy="712470"/>
          </a:xfrm>
          <a:prstGeom prst="rect">
            <a:avLst/>
          </a:prstGeom>
        </p:spPr>
        <p:txBody>
          <a:bodyPr anchor="t" rtlCol="false" tIns="0" lIns="0" bIns="0" rIns="0">
            <a:spAutoFit/>
          </a:bodyPr>
          <a:lstStyle/>
          <a:p>
            <a:pPr algn="ctr">
              <a:lnSpc>
                <a:spcPts val="5880"/>
              </a:lnSpc>
            </a:pPr>
            <a:r>
              <a:rPr lang="en-US" sz="4200" b="true">
                <a:solidFill>
                  <a:srgbClr val="000000"/>
                </a:solidFill>
                <a:latin typeface="Noto Sans Bold"/>
                <a:ea typeface="Noto Sans Bold"/>
                <a:cs typeface="Noto Sans Bold"/>
                <a:sym typeface="Noto Sans Bold"/>
              </a:rPr>
              <a:t>IoMT gateway</a:t>
            </a:r>
          </a:p>
        </p:txBody>
      </p:sp>
      <p:sp>
        <p:nvSpPr>
          <p:cNvPr name="TextBox 12" id="12"/>
          <p:cNvSpPr txBox="true"/>
          <p:nvPr/>
        </p:nvSpPr>
        <p:spPr>
          <a:xfrm rot="0">
            <a:off x="6835977" y="4142423"/>
            <a:ext cx="2661047" cy="712470"/>
          </a:xfrm>
          <a:prstGeom prst="rect">
            <a:avLst/>
          </a:prstGeom>
        </p:spPr>
        <p:txBody>
          <a:bodyPr anchor="t" rtlCol="false" tIns="0" lIns="0" bIns="0" rIns="0">
            <a:spAutoFit/>
          </a:bodyPr>
          <a:lstStyle/>
          <a:p>
            <a:pPr algn="ctr">
              <a:lnSpc>
                <a:spcPts val="5880"/>
              </a:lnSpc>
              <a:spcBef>
                <a:spcPct val="0"/>
              </a:spcBef>
            </a:pPr>
            <a:r>
              <a:rPr lang="en-US" b="true" sz="4200">
                <a:solidFill>
                  <a:srgbClr val="000000"/>
                </a:solidFill>
                <a:latin typeface="Noto Sans Bold"/>
                <a:ea typeface="Noto Sans Bold"/>
                <a:cs typeface="Noto Sans Bold"/>
                <a:sym typeface="Noto Sans Bold"/>
              </a:rPr>
              <a:t>Bluetooth</a:t>
            </a:r>
          </a:p>
        </p:txBody>
      </p:sp>
      <p:sp>
        <p:nvSpPr>
          <p:cNvPr name="TextBox 13" id="13"/>
          <p:cNvSpPr txBox="true"/>
          <p:nvPr/>
        </p:nvSpPr>
        <p:spPr>
          <a:xfrm rot="0">
            <a:off x="2078798" y="7947660"/>
            <a:ext cx="14153443" cy="1471930"/>
          </a:xfrm>
          <a:prstGeom prst="rect">
            <a:avLst/>
          </a:prstGeom>
        </p:spPr>
        <p:txBody>
          <a:bodyPr anchor="t" rtlCol="false" tIns="0" lIns="0" bIns="0" rIns="0">
            <a:spAutoFit/>
          </a:bodyPr>
          <a:lstStyle/>
          <a:p>
            <a:pPr algn="l">
              <a:lnSpc>
                <a:spcPts val="3919"/>
              </a:lnSpc>
            </a:pPr>
            <a:r>
              <a:rPr lang="en-US" sz="2799">
                <a:solidFill>
                  <a:srgbClr val="000000"/>
                </a:solidFill>
                <a:latin typeface="Noto Sans"/>
                <a:ea typeface="Noto Sans"/>
                <a:cs typeface="Noto Sans"/>
                <a:sym typeface="Noto Sans"/>
              </a:rPr>
              <a:t>CO2 Concentration, light intensity, sound level, temperature, humidity are delivered chronologically and packed to a JSON string, each string is sent to the IoMT gateway every 1 second. </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2894633"/>
            <a:ext cx="9427206" cy="5173179"/>
          </a:xfrm>
          <a:custGeom>
            <a:avLst/>
            <a:gdLst/>
            <a:ahLst/>
            <a:cxnLst/>
            <a:rect r="r" b="b" t="t" l="l"/>
            <a:pathLst>
              <a:path h="5173179" w="9427206">
                <a:moveTo>
                  <a:pt x="0" y="0"/>
                </a:moveTo>
                <a:lnTo>
                  <a:pt x="9427206" y="0"/>
                </a:lnTo>
                <a:lnTo>
                  <a:pt x="9427206" y="5173179"/>
                </a:lnTo>
                <a:lnTo>
                  <a:pt x="0" y="517317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799072" y="3725956"/>
            <a:ext cx="2121699" cy="875683"/>
          </a:xfrm>
          <a:custGeom>
            <a:avLst/>
            <a:gdLst/>
            <a:ahLst/>
            <a:cxnLst/>
            <a:rect r="r" b="b" t="t" l="l"/>
            <a:pathLst>
              <a:path h="875683" w="2121699">
                <a:moveTo>
                  <a:pt x="0" y="0"/>
                </a:moveTo>
                <a:lnTo>
                  <a:pt x="2121698" y="0"/>
                </a:lnTo>
                <a:lnTo>
                  <a:pt x="2121698" y="875683"/>
                </a:lnTo>
                <a:lnTo>
                  <a:pt x="0" y="87568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21</a:t>
            </a:r>
          </a:p>
        </p:txBody>
      </p:sp>
      <p:sp>
        <p:nvSpPr>
          <p:cNvPr name="TextBox 5" id="5"/>
          <p:cNvSpPr txBox="true"/>
          <p:nvPr/>
        </p:nvSpPr>
        <p:spPr>
          <a:xfrm rot="0">
            <a:off x="1028700" y="603170"/>
            <a:ext cx="7067488" cy="1189355"/>
          </a:xfrm>
          <a:prstGeom prst="rect">
            <a:avLst/>
          </a:prstGeom>
        </p:spPr>
        <p:txBody>
          <a:bodyPr anchor="t" rtlCol="false" tIns="0" lIns="0" bIns="0" rIns="0">
            <a:spAutoFit/>
          </a:bodyPr>
          <a:lstStyle/>
          <a:p>
            <a:pPr algn="just"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Network Layer</a:t>
            </a:r>
          </a:p>
        </p:txBody>
      </p:sp>
      <p:sp>
        <p:nvSpPr>
          <p:cNvPr name="TextBox 6" id="6"/>
          <p:cNvSpPr txBox="true"/>
          <p:nvPr/>
        </p:nvSpPr>
        <p:spPr>
          <a:xfrm rot="0">
            <a:off x="1028700" y="1716324"/>
            <a:ext cx="4293998"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Tailscale net</a:t>
            </a:r>
          </a:p>
        </p:txBody>
      </p:sp>
      <p:sp>
        <p:nvSpPr>
          <p:cNvPr name="Freeform 7" id="7"/>
          <p:cNvSpPr/>
          <p:nvPr/>
        </p:nvSpPr>
        <p:spPr>
          <a:xfrm flipH="false" flipV="false" rot="0">
            <a:off x="4382876" y="5525247"/>
            <a:ext cx="2121699" cy="875683"/>
          </a:xfrm>
          <a:custGeom>
            <a:avLst/>
            <a:gdLst/>
            <a:ahLst/>
            <a:cxnLst/>
            <a:rect r="r" b="b" t="t" l="l"/>
            <a:pathLst>
              <a:path h="875683" w="2121699">
                <a:moveTo>
                  <a:pt x="0" y="0"/>
                </a:moveTo>
                <a:lnTo>
                  <a:pt x="2121699" y="0"/>
                </a:lnTo>
                <a:lnTo>
                  <a:pt x="2121699" y="875683"/>
                </a:lnTo>
                <a:lnTo>
                  <a:pt x="0" y="87568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7993522" y="5525247"/>
            <a:ext cx="2121699" cy="875683"/>
          </a:xfrm>
          <a:custGeom>
            <a:avLst/>
            <a:gdLst/>
            <a:ahLst/>
            <a:cxnLst/>
            <a:rect r="r" b="b" t="t" l="l"/>
            <a:pathLst>
              <a:path h="875683" w="2121699">
                <a:moveTo>
                  <a:pt x="0" y="0"/>
                </a:moveTo>
                <a:lnTo>
                  <a:pt x="2121699" y="0"/>
                </a:lnTo>
                <a:lnTo>
                  <a:pt x="2121699" y="875683"/>
                </a:lnTo>
                <a:lnTo>
                  <a:pt x="0" y="87568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9" id="9"/>
          <p:cNvSpPr/>
          <p:nvPr/>
        </p:nvSpPr>
        <p:spPr>
          <a:xfrm flipH="true">
            <a:off x="6504575" y="5963088"/>
            <a:ext cx="1488948" cy="0"/>
          </a:xfrm>
          <a:prstGeom prst="line">
            <a:avLst/>
          </a:prstGeom>
          <a:ln cap="flat" w="76200">
            <a:solidFill>
              <a:srgbClr val="000000"/>
            </a:solidFill>
            <a:prstDash val="solid"/>
            <a:headEnd type="none" len="sm" w="sm"/>
            <a:tailEnd type="arrow" len="sm" w="med"/>
          </a:ln>
        </p:spPr>
      </p:sp>
      <p:sp>
        <p:nvSpPr>
          <p:cNvPr name="AutoShape 10" id="10"/>
          <p:cNvSpPr/>
          <p:nvPr/>
        </p:nvSpPr>
        <p:spPr>
          <a:xfrm flipH="true" flipV="true">
            <a:off x="2859921" y="4601639"/>
            <a:ext cx="1522955" cy="1399550"/>
          </a:xfrm>
          <a:prstGeom prst="line">
            <a:avLst/>
          </a:prstGeom>
          <a:ln cap="flat" w="76200">
            <a:solidFill>
              <a:srgbClr val="000000"/>
            </a:solidFill>
            <a:prstDash val="solid"/>
            <a:headEnd type="none" len="sm" w="sm"/>
            <a:tailEnd type="arrow" len="sm" w="med"/>
          </a:ln>
        </p:spPr>
      </p:sp>
      <p:sp>
        <p:nvSpPr>
          <p:cNvPr name="TextBox 11" id="11"/>
          <p:cNvSpPr txBox="true"/>
          <p:nvPr/>
        </p:nvSpPr>
        <p:spPr>
          <a:xfrm rot="0">
            <a:off x="2129029" y="3866300"/>
            <a:ext cx="1461783" cy="537845"/>
          </a:xfrm>
          <a:prstGeom prst="rect">
            <a:avLst/>
          </a:prstGeom>
        </p:spPr>
        <p:txBody>
          <a:bodyPr anchor="t" rtlCol="false" tIns="0" lIns="0" bIns="0" rIns="0">
            <a:spAutoFit/>
          </a:bodyPr>
          <a:lstStyle/>
          <a:p>
            <a:pPr algn="l">
              <a:lnSpc>
                <a:spcPts val="4480"/>
              </a:lnSpc>
            </a:pPr>
            <a:r>
              <a:rPr lang="en-US" sz="3200" b="true">
                <a:solidFill>
                  <a:srgbClr val="000000"/>
                </a:solidFill>
                <a:latin typeface="Noto Sans Bold"/>
                <a:ea typeface="Noto Sans Bold"/>
                <a:cs typeface="Noto Sans Bold"/>
                <a:sym typeface="Noto Sans Bold"/>
              </a:rPr>
              <a:t>Laptop</a:t>
            </a:r>
          </a:p>
        </p:txBody>
      </p:sp>
      <p:sp>
        <p:nvSpPr>
          <p:cNvPr name="TextBox 12" id="12"/>
          <p:cNvSpPr txBox="true"/>
          <p:nvPr/>
        </p:nvSpPr>
        <p:spPr>
          <a:xfrm rot="0">
            <a:off x="4793868" y="5665591"/>
            <a:ext cx="1331865" cy="537845"/>
          </a:xfrm>
          <a:prstGeom prst="rect">
            <a:avLst/>
          </a:prstGeom>
        </p:spPr>
        <p:txBody>
          <a:bodyPr anchor="t" rtlCol="false" tIns="0" lIns="0" bIns="0" rIns="0">
            <a:spAutoFit/>
          </a:bodyPr>
          <a:lstStyle/>
          <a:p>
            <a:pPr algn="l">
              <a:lnSpc>
                <a:spcPts val="4480"/>
              </a:lnSpc>
            </a:pPr>
            <a:r>
              <a:rPr lang="en-US" sz="3200" b="true">
                <a:solidFill>
                  <a:srgbClr val="000000"/>
                </a:solidFill>
                <a:latin typeface="Noto Sans Bold"/>
                <a:ea typeface="Noto Sans Bold"/>
                <a:cs typeface="Noto Sans Bold"/>
                <a:sym typeface="Noto Sans Bold"/>
              </a:rPr>
              <a:t>Server</a:t>
            </a:r>
          </a:p>
        </p:txBody>
      </p:sp>
      <p:sp>
        <p:nvSpPr>
          <p:cNvPr name="TextBox 13" id="13"/>
          <p:cNvSpPr txBox="true"/>
          <p:nvPr/>
        </p:nvSpPr>
        <p:spPr>
          <a:xfrm rot="0">
            <a:off x="8112978" y="5665591"/>
            <a:ext cx="1882788" cy="537845"/>
          </a:xfrm>
          <a:prstGeom prst="rect">
            <a:avLst/>
          </a:prstGeom>
        </p:spPr>
        <p:txBody>
          <a:bodyPr anchor="t" rtlCol="false" tIns="0" lIns="0" bIns="0" rIns="0">
            <a:spAutoFit/>
          </a:bodyPr>
          <a:lstStyle/>
          <a:p>
            <a:pPr algn="l">
              <a:lnSpc>
                <a:spcPts val="4480"/>
              </a:lnSpc>
            </a:pPr>
            <a:r>
              <a:rPr lang="en-US" sz="3200" b="true">
                <a:solidFill>
                  <a:srgbClr val="000000"/>
                </a:solidFill>
                <a:latin typeface="Noto Sans Bold"/>
                <a:ea typeface="Noto Sans Bold"/>
                <a:cs typeface="Noto Sans Bold"/>
                <a:sym typeface="Noto Sans Bold"/>
              </a:rPr>
              <a:t>Gateway</a:t>
            </a:r>
          </a:p>
        </p:txBody>
      </p:sp>
      <p:sp>
        <p:nvSpPr>
          <p:cNvPr name="TextBox 14" id="14"/>
          <p:cNvSpPr txBox="true"/>
          <p:nvPr/>
        </p:nvSpPr>
        <p:spPr>
          <a:xfrm rot="0">
            <a:off x="2129029" y="6362830"/>
            <a:ext cx="2111374" cy="396240"/>
          </a:xfrm>
          <a:prstGeom prst="rect">
            <a:avLst/>
          </a:prstGeom>
        </p:spPr>
        <p:txBody>
          <a:bodyPr anchor="t" rtlCol="false" tIns="0" lIns="0" bIns="0" rIns="0">
            <a:spAutoFit/>
          </a:bodyPr>
          <a:lstStyle/>
          <a:p>
            <a:pPr algn="l">
              <a:lnSpc>
                <a:spcPts val="3359"/>
              </a:lnSpc>
            </a:pPr>
            <a:r>
              <a:rPr lang="en-US" sz="2400" b="true">
                <a:solidFill>
                  <a:srgbClr val="000000"/>
                </a:solidFill>
                <a:latin typeface="Noto Sans Bold"/>
                <a:ea typeface="Noto Sans Bold"/>
                <a:cs typeface="Noto Sans Bold"/>
                <a:sym typeface="Noto Sans Bold"/>
              </a:rPr>
              <a:t>SSH session</a:t>
            </a:r>
          </a:p>
        </p:txBody>
      </p:sp>
      <p:sp>
        <p:nvSpPr>
          <p:cNvPr name="TextBox 15" id="15"/>
          <p:cNvSpPr txBox="true"/>
          <p:nvPr/>
        </p:nvSpPr>
        <p:spPr>
          <a:xfrm rot="0">
            <a:off x="6292698" y="6362830"/>
            <a:ext cx="2111374" cy="396240"/>
          </a:xfrm>
          <a:prstGeom prst="rect">
            <a:avLst/>
          </a:prstGeom>
        </p:spPr>
        <p:txBody>
          <a:bodyPr anchor="t" rtlCol="false" tIns="0" lIns="0" bIns="0" rIns="0">
            <a:spAutoFit/>
          </a:bodyPr>
          <a:lstStyle/>
          <a:p>
            <a:pPr algn="l">
              <a:lnSpc>
                <a:spcPts val="3359"/>
              </a:lnSpc>
            </a:pPr>
            <a:r>
              <a:rPr lang="en-US" sz="2400" b="true">
                <a:solidFill>
                  <a:srgbClr val="000000"/>
                </a:solidFill>
                <a:latin typeface="Noto Sans Bold"/>
                <a:ea typeface="Noto Sans Bold"/>
                <a:cs typeface="Noto Sans Bold"/>
                <a:sym typeface="Noto Sans Bold"/>
              </a:rPr>
              <a:t>SSH session</a:t>
            </a:r>
          </a:p>
        </p:txBody>
      </p:sp>
      <p:sp>
        <p:nvSpPr>
          <p:cNvPr name="AutoShape 16" id="16"/>
          <p:cNvSpPr/>
          <p:nvPr/>
        </p:nvSpPr>
        <p:spPr>
          <a:xfrm>
            <a:off x="2859921" y="4601639"/>
            <a:ext cx="1522955" cy="1361450"/>
          </a:xfrm>
          <a:prstGeom prst="line">
            <a:avLst/>
          </a:prstGeom>
          <a:ln cap="flat" w="76200">
            <a:solidFill>
              <a:srgbClr val="000000"/>
            </a:solidFill>
            <a:prstDash val="solid"/>
            <a:headEnd type="none" len="sm" w="sm"/>
            <a:tailEnd type="arrow" len="sm" w="med"/>
          </a:ln>
        </p:spPr>
      </p:sp>
      <p:sp>
        <p:nvSpPr>
          <p:cNvPr name="AutoShape 17" id="17"/>
          <p:cNvSpPr/>
          <p:nvPr/>
        </p:nvSpPr>
        <p:spPr>
          <a:xfrm>
            <a:off x="6504575" y="5963088"/>
            <a:ext cx="1488948" cy="0"/>
          </a:xfrm>
          <a:prstGeom prst="line">
            <a:avLst/>
          </a:prstGeom>
          <a:ln cap="flat" w="76200">
            <a:solidFill>
              <a:srgbClr val="000000"/>
            </a:solidFill>
            <a:prstDash val="solid"/>
            <a:headEnd type="none" len="sm" w="sm"/>
            <a:tailEnd type="arrow" len="sm" w="med"/>
          </a:ln>
        </p:spPr>
      </p:sp>
      <p:sp>
        <p:nvSpPr>
          <p:cNvPr name="AutoShape 18" id="18"/>
          <p:cNvSpPr/>
          <p:nvPr/>
        </p:nvSpPr>
        <p:spPr>
          <a:xfrm>
            <a:off x="3920770" y="4163797"/>
            <a:ext cx="5133601" cy="1361450"/>
          </a:xfrm>
          <a:prstGeom prst="line">
            <a:avLst/>
          </a:prstGeom>
          <a:ln cap="flat" w="76200">
            <a:solidFill>
              <a:srgbClr val="000000"/>
            </a:solidFill>
            <a:prstDash val="solid"/>
            <a:headEnd type="none" len="sm" w="sm"/>
            <a:tailEnd type="arrow" len="sm" w="med"/>
          </a:ln>
        </p:spPr>
      </p:sp>
      <p:sp>
        <p:nvSpPr>
          <p:cNvPr name="AutoShape 19" id="19"/>
          <p:cNvSpPr/>
          <p:nvPr/>
        </p:nvSpPr>
        <p:spPr>
          <a:xfrm flipH="true" flipV="true">
            <a:off x="3920770" y="4163797"/>
            <a:ext cx="5133601" cy="1361450"/>
          </a:xfrm>
          <a:prstGeom prst="line">
            <a:avLst/>
          </a:prstGeom>
          <a:ln cap="flat" w="76200">
            <a:solidFill>
              <a:srgbClr val="000000"/>
            </a:solidFill>
            <a:prstDash val="solid"/>
            <a:headEnd type="none" len="sm" w="sm"/>
            <a:tailEnd type="arrow" len="sm" w="med"/>
          </a:ln>
        </p:spPr>
      </p:sp>
      <p:sp>
        <p:nvSpPr>
          <p:cNvPr name="TextBox 20" id="20"/>
          <p:cNvSpPr txBox="true"/>
          <p:nvPr/>
        </p:nvSpPr>
        <p:spPr>
          <a:xfrm rot="0">
            <a:off x="5459801" y="3329716"/>
            <a:ext cx="2111374" cy="396240"/>
          </a:xfrm>
          <a:prstGeom prst="rect">
            <a:avLst/>
          </a:prstGeom>
        </p:spPr>
        <p:txBody>
          <a:bodyPr anchor="t" rtlCol="false" tIns="0" lIns="0" bIns="0" rIns="0">
            <a:spAutoFit/>
          </a:bodyPr>
          <a:lstStyle/>
          <a:p>
            <a:pPr algn="l">
              <a:lnSpc>
                <a:spcPts val="3359"/>
              </a:lnSpc>
            </a:pPr>
            <a:r>
              <a:rPr lang="en-US" sz="2400" b="true">
                <a:solidFill>
                  <a:srgbClr val="000000"/>
                </a:solidFill>
                <a:latin typeface="Noto Sans Bold"/>
                <a:ea typeface="Noto Sans Bold"/>
                <a:cs typeface="Noto Sans Bold"/>
                <a:sym typeface="Noto Sans Bold"/>
              </a:rPr>
              <a:t>SSH session</a:t>
            </a:r>
          </a:p>
        </p:txBody>
      </p:sp>
      <p:sp>
        <p:nvSpPr>
          <p:cNvPr name="TextBox 21" id="21"/>
          <p:cNvSpPr txBox="true"/>
          <p:nvPr/>
        </p:nvSpPr>
        <p:spPr>
          <a:xfrm rot="0">
            <a:off x="10875006" y="2314334"/>
            <a:ext cx="6612075" cy="6769189"/>
          </a:xfrm>
          <a:prstGeom prst="rect">
            <a:avLst/>
          </a:prstGeom>
        </p:spPr>
        <p:txBody>
          <a:bodyPr anchor="t" rtlCol="false" tIns="0" lIns="0" bIns="0" rIns="0">
            <a:spAutoFit/>
          </a:bodyPr>
          <a:lstStyle/>
          <a:p>
            <a:pPr algn="l">
              <a:lnSpc>
                <a:spcPts val="3580"/>
              </a:lnSpc>
              <a:spcBef>
                <a:spcPct val="0"/>
              </a:spcBef>
            </a:pPr>
            <a:r>
              <a:rPr lang="en-US" sz="2557">
                <a:solidFill>
                  <a:srgbClr val="000000"/>
                </a:solidFill>
                <a:latin typeface="Noto Sans"/>
                <a:ea typeface="Noto Sans"/>
                <a:cs typeface="Noto Sans"/>
                <a:sym typeface="Noto Sans"/>
              </a:rPr>
              <a:t>A VPN solution based on WireGuard.</a:t>
            </a:r>
          </a:p>
          <a:p>
            <a:pPr algn="l">
              <a:lnSpc>
                <a:spcPts val="3580"/>
              </a:lnSpc>
              <a:spcBef>
                <a:spcPct val="0"/>
              </a:spcBef>
            </a:pPr>
            <a:r>
              <a:rPr lang="en-US" sz="2557">
                <a:solidFill>
                  <a:srgbClr val="000000"/>
                </a:solidFill>
                <a:latin typeface="Noto Sans"/>
                <a:ea typeface="Noto Sans"/>
                <a:cs typeface="Noto Sans"/>
                <a:sym typeface="Noto Sans"/>
              </a:rPr>
              <a:t>Simplifies the creation of secure private networks. Enables encrypted connections between devices, even behind NAT or firewalls.</a:t>
            </a:r>
          </a:p>
          <a:p>
            <a:pPr algn="l" marL="552203" indent="-276101" lvl="1">
              <a:lnSpc>
                <a:spcPts val="3580"/>
              </a:lnSpc>
              <a:spcBef>
                <a:spcPct val="0"/>
              </a:spcBef>
              <a:buAutoNum type="arabicPeriod" startAt="1"/>
            </a:pPr>
            <a:r>
              <a:rPr lang="en-US" sz="2557">
                <a:solidFill>
                  <a:srgbClr val="000000"/>
                </a:solidFill>
                <a:latin typeface="Noto Sans"/>
                <a:ea typeface="Noto Sans"/>
                <a:cs typeface="Noto Sans"/>
                <a:sym typeface="Noto Sans"/>
              </a:rPr>
              <a:t>Remote Access</a:t>
            </a:r>
          </a:p>
          <a:p>
            <a:pPr algn="l" marL="1104405" indent="-368135" lvl="2">
              <a:lnSpc>
                <a:spcPts val="3580"/>
              </a:lnSpc>
              <a:spcBef>
                <a:spcPct val="0"/>
              </a:spcBef>
              <a:buFont typeface="Arial"/>
              <a:buChar char="⚬"/>
            </a:pPr>
            <a:r>
              <a:rPr lang="en-US" sz="2557">
                <a:solidFill>
                  <a:srgbClr val="000000"/>
                </a:solidFill>
                <a:latin typeface="Noto Sans"/>
                <a:ea typeface="Noto Sans"/>
                <a:cs typeface="Noto Sans"/>
                <a:sym typeface="Noto Sans"/>
              </a:rPr>
              <a:t>Safely access IoT devices remotely without port forwarding.</a:t>
            </a:r>
          </a:p>
          <a:p>
            <a:pPr algn="l" marL="552203" indent="-276101" lvl="1">
              <a:lnSpc>
                <a:spcPts val="3580"/>
              </a:lnSpc>
              <a:spcBef>
                <a:spcPct val="0"/>
              </a:spcBef>
              <a:buAutoNum type="arabicPeriod" startAt="1"/>
            </a:pPr>
            <a:r>
              <a:rPr lang="en-US" sz="2557">
                <a:solidFill>
                  <a:srgbClr val="000000"/>
                </a:solidFill>
                <a:latin typeface="Noto Sans"/>
                <a:ea typeface="Noto Sans"/>
                <a:cs typeface="Noto Sans"/>
                <a:sym typeface="Noto Sans"/>
              </a:rPr>
              <a:t>Zero Trust Network</a:t>
            </a:r>
          </a:p>
          <a:p>
            <a:pPr algn="l" marL="1104405" indent="-368135" lvl="2">
              <a:lnSpc>
                <a:spcPts val="3580"/>
              </a:lnSpc>
              <a:spcBef>
                <a:spcPct val="0"/>
              </a:spcBef>
              <a:buFont typeface="Arial"/>
              <a:buChar char="⚬"/>
            </a:pPr>
            <a:r>
              <a:rPr lang="en-US" sz="2557">
                <a:solidFill>
                  <a:srgbClr val="000000"/>
                </a:solidFill>
                <a:latin typeface="Noto Sans"/>
                <a:ea typeface="Noto Sans"/>
                <a:cs typeface="Noto Sans"/>
                <a:sym typeface="Noto Sans"/>
              </a:rPr>
              <a:t>Only authenticated devices can join.</a:t>
            </a:r>
          </a:p>
          <a:p>
            <a:pPr algn="l" marL="1104405" indent="-368135" lvl="2">
              <a:lnSpc>
                <a:spcPts val="3580"/>
              </a:lnSpc>
              <a:spcBef>
                <a:spcPct val="0"/>
              </a:spcBef>
              <a:buFont typeface="Arial"/>
              <a:buChar char="⚬"/>
            </a:pPr>
            <a:r>
              <a:rPr lang="en-US" sz="2557">
                <a:solidFill>
                  <a:srgbClr val="000000"/>
                </a:solidFill>
                <a:latin typeface="Noto Sans"/>
                <a:ea typeface="Noto Sans"/>
                <a:cs typeface="Noto Sans"/>
                <a:sym typeface="Noto Sans"/>
              </a:rPr>
              <a:t>Reduces risk of intrusion.</a:t>
            </a:r>
          </a:p>
          <a:p>
            <a:pPr algn="l" marL="552203" indent="-276101" lvl="1">
              <a:lnSpc>
                <a:spcPts val="3580"/>
              </a:lnSpc>
              <a:spcBef>
                <a:spcPct val="0"/>
              </a:spcBef>
              <a:buAutoNum type="arabicPeriod" startAt="1"/>
            </a:pPr>
            <a:r>
              <a:rPr lang="en-US" sz="2557">
                <a:solidFill>
                  <a:srgbClr val="000000"/>
                </a:solidFill>
                <a:latin typeface="Noto Sans"/>
                <a:ea typeface="Noto Sans"/>
                <a:cs typeface="Noto Sans"/>
                <a:sym typeface="Noto Sans"/>
              </a:rPr>
              <a:t>Easy Deployment</a:t>
            </a:r>
          </a:p>
          <a:p>
            <a:pPr algn="l" marL="1104405" indent="-368135" lvl="2">
              <a:lnSpc>
                <a:spcPts val="3580"/>
              </a:lnSpc>
              <a:spcBef>
                <a:spcPct val="0"/>
              </a:spcBef>
              <a:buFont typeface="Arial"/>
              <a:buChar char="⚬"/>
            </a:pPr>
            <a:r>
              <a:rPr lang="en-US" sz="2557">
                <a:solidFill>
                  <a:srgbClr val="000000"/>
                </a:solidFill>
                <a:latin typeface="Noto Sans"/>
                <a:ea typeface="Noto Sans"/>
                <a:cs typeface="Noto Sans"/>
                <a:sym typeface="Noto Sans"/>
              </a:rPr>
              <a:t>Compatible with Linux, Raspberry Pi, Android, Windows, etc.</a:t>
            </a:r>
          </a:p>
          <a:p>
            <a:pPr algn="l">
              <a:lnSpc>
                <a:spcPts val="3580"/>
              </a:lnSpc>
              <a:spcBef>
                <a:spcPct val="0"/>
              </a:spcBef>
            </a:pPr>
          </a:p>
        </p:txBody>
      </p:sp>
      <p:sp>
        <p:nvSpPr>
          <p:cNvPr name="TextBox 22" id="22"/>
          <p:cNvSpPr txBox="true"/>
          <p:nvPr/>
        </p:nvSpPr>
        <p:spPr>
          <a:xfrm rot="0">
            <a:off x="3289803" y="8220212"/>
            <a:ext cx="4905000" cy="430042"/>
          </a:xfrm>
          <a:prstGeom prst="rect">
            <a:avLst/>
          </a:prstGeom>
        </p:spPr>
        <p:txBody>
          <a:bodyPr anchor="t" rtlCol="false" tIns="0" lIns="0" bIns="0" rIns="0">
            <a:spAutoFit/>
          </a:bodyPr>
          <a:lstStyle/>
          <a:p>
            <a:pPr algn="l">
              <a:lnSpc>
                <a:spcPts val="3596"/>
              </a:lnSpc>
            </a:pPr>
            <a:r>
              <a:rPr lang="en-US" sz="2569">
                <a:solidFill>
                  <a:srgbClr val="000000"/>
                </a:solidFill>
                <a:latin typeface="Noto Sans"/>
                <a:ea typeface="Noto Sans"/>
                <a:cs typeface="Noto Sans"/>
                <a:sym typeface="Noto Sans"/>
              </a:rPr>
              <a:t>Figure 8: Tailscale VPN mesh</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16837" y="2872618"/>
            <a:ext cx="6007805" cy="4130366"/>
          </a:xfrm>
          <a:custGeom>
            <a:avLst/>
            <a:gdLst/>
            <a:ahLst/>
            <a:cxnLst/>
            <a:rect r="r" b="b" t="t" l="l"/>
            <a:pathLst>
              <a:path h="4130366" w="6007805">
                <a:moveTo>
                  <a:pt x="0" y="0"/>
                </a:moveTo>
                <a:lnTo>
                  <a:pt x="6007805" y="0"/>
                </a:lnTo>
                <a:lnTo>
                  <a:pt x="6007805" y="4130366"/>
                </a:lnTo>
                <a:lnTo>
                  <a:pt x="0" y="4130366"/>
                </a:lnTo>
                <a:lnTo>
                  <a:pt x="0" y="0"/>
                </a:lnTo>
                <a:close/>
              </a:path>
            </a:pathLst>
          </a:custGeom>
          <a:blipFill>
            <a:blip r:embed="rId2"/>
            <a:stretch>
              <a:fillRect l="0" t="0" r="0" b="0"/>
            </a:stretch>
          </a:blipFill>
        </p:spPr>
      </p:sp>
      <p:sp>
        <p:nvSpPr>
          <p:cNvPr name="AutoShape 3" id="3"/>
          <p:cNvSpPr/>
          <p:nvPr/>
        </p:nvSpPr>
        <p:spPr>
          <a:xfrm>
            <a:off x="7623405" y="5003590"/>
            <a:ext cx="4432637" cy="0"/>
          </a:xfrm>
          <a:prstGeom prst="line">
            <a:avLst/>
          </a:prstGeom>
          <a:ln cap="flat" w="95250">
            <a:solidFill>
              <a:srgbClr val="000000"/>
            </a:solidFill>
            <a:prstDash val="solid"/>
            <a:headEnd type="none" len="sm" w="sm"/>
            <a:tailEnd type="arrow" len="sm" w="med"/>
          </a:ln>
        </p:spPr>
      </p:sp>
      <p:sp>
        <p:nvSpPr>
          <p:cNvPr name="Freeform 4" id="4"/>
          <p:cNvSpPr/>
          <p:nvPr/>
        </p:nvSpPr>
        <p:spPr>
          <a:xfrm flipH="false" flipV="false" rot="0">
            <a:off x="12056043" y="2806830"/>
            <a:ext cx="4261943" cy="4261943"/>
          </a:xfrm>
          <a:custGeom>
            <a:avLst/>
            <a:gdLst/>
            <a:ahLst/>
            <a:cxnLst/>
            <a:rect r="r" b="b" t="t" l="l"/>
            <a:pathLst>
              <a:path h="4261943" w="4261943">
                <a:moveTo>
                  <a:pt x="0" y="0"/>
                </a:moveTo>
                <a:lnTo>
                  <a:pt x="4261942" y="0"/>
                </a:lnTo>
                <a:lnTo>
                  <a:pt x="4261942" y="4261943"/>
                </a:lnTo>
                <a:lnTo>
                  <a:pt x="0" y="4261943"/>
                </a:lnTo>
                <a:lnTo>
                  <a:pt x="0" y="0"/>
                </a:lnTo>
                <a:close/>
              </a:path>
            </a:pathLst>
          </a:custGeom>
          <a:blipFill>
            <a:blip r:embed="rId3"/>
            <a:stretch>
              <a:fillRect l="0" t="0" r="0" b="0"/>
            </a:stretch>
          </a:blipFill>
        </p:spPr>
      </p:sp>
      <p:grpSp>
        <p:nvGrpSpPr>
          <p:cNvPr name="Group 5" id="5"/>
          <p:cNvGrpSpPr/>
          <p:nvPr/>
        </p:nvGrpSpPr>
        <p:grpSpPr>
          <a:xfrm rot="0">
            <a:off x="11093428" y="8446497"/>
            <a:ext cx="962615" cy="962615"/>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000000"/>
            </a:solidFill>
          </p:spPr>
        </p:sp>
        <p:sp>
          <p:nvSpPr>
            <p:cNvPr name="TextBox 7" id="7"/>
            <p:cNvSpPr txBox="true"/>
            <p:nvPr/>
          </p:nvSpPr>
          <p:spPr>
            <a:xfrm>
              <a:off x="0" y="155575"/>
              <a:ext cx="711200" cy="454025"/>
            </a:xfrm>
            <a:prstGeom prst="rect">
              <a:avLst/>
            </a:prstGeom>
          </p:spPr>
          <p:txBody>
            <a:bodyPr anchor="ctr" rtlCol="false" tIns="50800" lIns="50800" bIns="50800" rIns="50800"/>
            <a:lstStyle/>
            <a:p>
              <a:pPr algn="ctr">
                <a:lnSpc>
                  <a:spcPts val="2800"/>
                </a:lnSpc>
              </a:pPr>
            </a:p>
          </p:txBody>
        </p:sp>
      </p:gr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22</a:t>
            </a:r>
          </a:p>
        </p:txBody>
      </p:sp>
      <p:sp>
        <p:nvSpPr>
          <p:cNvPr name="TextBox 9" id="9"/>
          <p:cNvSpPr txBox="true"/>
          <p:nvPr/>
        </p:nvSpPr>
        <p:spPr>
          <a:xfrm rot="0">
            <a:off x="1028700" y="603170"/>
            <a:ext cx="7067488" cy="1189355"/>
          </a:xfrm>
          <a:prstGeom prst="rect">
            <a:avLst/>
          </a:prstGeom>
        </p:spPr>
        <p:txBody>
          <a:bodyPr anchor="t" rtlCol="false" tIns="0" lIns="0" bIns="0" rIns="0">
            <a:spAutoFit/>
          </a:bodyPr>
          <a:lstStyle/>
          <a:p>
            <a:pPr algn="just"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Network Layer</a:t>
            </a:r>
          </a:p>
        </p:txBody>
      </p:sp>
      <p:sp>
        <p:nvSpPr>
          <p:cNvPr name="TextBox 10" id="10"/>
          <p:cNvSpPr txBox="true"/>
          <p:nvPr/>
        </p:nvSpPr>
        <p:spPr>
          <a:xfrm rot="0">
            <a:off x="8716119" y="4008495"/>
            <a:ext cx="2048447" cy="712470"/>
          </a:xfrm>
          <a:prstGeom prst="rect">
            <a:avLst/>
          </a:prstGeom>
        </p:spPr>
        <p:txBody>
          <a:bodyPr anchor="t" rtlCol="false" tIns="0" lIns="0" bIns="0" rIns="0">
            <a:spAutoFit/>
          </a:bodyPr>
          <a:lstStyle/>
          <a:p>
            <a:pPr algn="ctr">
              <a:lnSpc>
                <a:spcPts val="5880"/>
              </a:lnSpc>
            </a:pPr>
            <a:r>
              <a:rPr lang="en-US" sz="4200" b="true">
                <a:solidFill>
                  <a:srgbClr val="000000"/>
                </a:solidFill>
                <a:latin typeface="Noto Sans Bold"/>
                <a:ea typeface="Noto Sans Bold"/>
                <a:cs typeface="Noto Sans Bold"/>
                <a:sym typeface="Noto Sans Bold"/>
              </a:rPr>
              <a:t>MQTT</a:t>
            </a:r>
          </a:p>
        </p:txBody>
      </p:sp>
      <p:sp>
        <p:nvSpPr>
          <p:cNvPr name="TextBox 11" id="11"/>
          <p:cNvSpPr txBox="true"/>
          <p:nvPr/>
        </p:nvSpPr>
        <p:spPr>
          <a:xfrm rot="0">
            <a:off x="7623405" y="5213140"/>
            <a:ext cx="5034484" cy="646430"/>
          </a:xfrm>
          <a:prstGeom prst="rect">
            <a:avLst/>
          </a:prstGeom>
        </p:spPr>
        <p:txBody>
          <a:bodyPr anchor="t" rtlCol="false" tIns="0" lIns="0" bIns="0" rIns="0">
            <a:spAutoFit/>
          </a:bodyPr>
          <a:lstStyle/>
          <a:p>
            <a:pPr algn="ctr">
              <a:lnSpc>
                <a:spcPts val="5320"/>
              </a:lnSpc>
            </a:pPr>
            <a:r>
              <a:rPr lang="en-US" sz="3800" b="true">
                <a:solidFill>
                  <a:srgbClr val="000000"/>
                </a:solidFill>
                <a:latin typeface="Noto Sans Bold"/>
                <a:ea typeface="Noto Sans Bold"/>
                <a:cs typeface="Noto Sans Bold"/>
                <a:sym typeface="Noto Sans Bold"/>
              </a:rPr>
              <a:t>Publish  JSON Data</a:t>
            </a:r>
          </a:p>
        </p:txBody>
      </p:sp>
      <p:sp>
        <p:nvSpPr>
          <p:cNvPr name="TextBox 12" id="12"/>
          <p:cNvSpPr txBox="true"/>
          <p:nvPr/>
        </p:nvSpPr>
        <p:spPr>
          <a:xfrm rot="0">
            <a:off x="2415445" y="6992573"/>
            <a:ext cx="4293998"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IoMT gateway</a:t>
            </a:r>
          </a:p>
        </p:txBody>
      </p:sp>
      <p:sp>
        <p:nvSpPr>
          <p:cNvPr name="TextBox 13" id="13"/>
          <p:cNvSpPr txBox="true"/>
          <p:nvPr/>
        </p:nvSpPr>
        <p:spPr>
          <a:xfrm rot="0">
            <a:off x="13249415" y="6992573"/>
            <a:ext cx="4293998"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Server</a:t>
            </a:r>
          </a:p>
        </p:txBody>
      </p:sp>
      <p:sp>
        <p:nvSpPr>
          <p:cNvPr name="TextBox 14" id="14"/>
          <p:cNvSpPr txBox="true"/>
          <p:nvPr/>
        </p:nvSpPr>
        <p:spPr>
          <a:xfrm rot="0">
            <a:off x="12056043" y="2094360"/>
            <a:ext cx="4293998"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MQTT broker</a:t>
            </a:r>
          </a:p>
        </p:txBody>
      </p:sp>
      <p:sp>
        <p:nvSpPr>
          <p:cNvPr name="TextBox 15" id="15"/>
          <p:cNvSpPr txBox="true"/>
          <p:nvPr/>
        </p:nvSpPr>
        <p:spPr>
          <a:xfrm rot="0">
            <a:off x="2273741" y="2094360"/>
            <a:ext cx="4293998"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MQTT client</a:t>
            </a:r>
          </a:p>
        </p:txBody>
      </p:sp>
      <p:sp>
        <p:nvSpPr>
          <p:cNvPr name="TextBox 16" id="16"/>
          <p:cNvSpPr txBox="true"/>
          <p:nvPr/>
        </p:nvSpPr>
        <p:spPr>
          <a:xfrm rot="0">
            <a:off x="668893" y="8035453"/>
            <a:ext cx="10323290" cy="1921209"/>
          </a:xfrm>
          <a:prstGeom prst="rect">
            <a:avLst/>
          </a:prstGeom>
        </p:spPr>
        <p:txBody>
          <a:bodyPr anchor="t" rtlCol="false" tIns="0" lIns="0" bIns="0" rIns="0">
            <a:spAutoFit/>
          </a:bodyPr>
          <a:lstStyle/>
          <a:p>
            <a:pPr algn="l">
              <a:lnSpc>
                <a:spcPts val="3845"/>
              </a:lnSpc>
            </a:pPr>
            <a:r>
              <a:rPr lang="en-US" sz="2746">
                <a:solidFill>
                  <a:srgbClr val="000000"/>
                </a:solidFill>
                <a:latin typeface="Noto Sans"/>
                <a:ea typeface="Noto Sans"/>
                <a:cs typeface="Noto Sans"/>
                <a:sym typeface="Noto Sans"/>
              </a:rPr>
              <a:t>Risk of Malicious Publishers</a:t>
            </a:r>
          </a:p>
          <a:p>
            <a:pPr algn="l" marL="592969" indent="-296484" lvl="1">
              <a:lnSpc>
                <a:spcPts val="3845"/>
              </a:lnSpc>
              <a:buFont typeface="Arial"/>
              <a:buChar char="•"/>
            </a:pPr>
            <a:r>
              <a:rPr lang="en-US" sz="2746">
                <a:solidFill>
                  <a:srgbClr val="000000"/>
                </a:solidFill>
                <a:latin typeface="Noto Sans"/>
                <a:ea typeface="Noto Sans"/>
                <a:cs typeface="Noto Sans"/>
                <a:sym typeface="Noto Sans"/>
              </a:rPr>
              <a:t>Malicious Publishers can send harmful messages.</a:t>
            </a:r>
          </a:p>
          <a:p>
            <a:pPr algn="l" marL="592969" indent="-296484" lvl="1">
              <a:lnSpc>
                <a:spcPts val="3845"/>
              </a:lnSpc>
              <a:buFont typeface="Arial"/>
              <a:buChar char="•"/>
            </a:pPr>
            <a:r>
              <a:rPr lang="en-US" sz="2746">
                <a:solidFill>
                  <a:srgbClr val="000000"/>
                </a:solidFill>
                <a:latin typeface="Noto Sans"/>
                <a:ea typeface="Noto Sans"/>
                <a:cs typeface="Noto Sans"/>
                <a:sym typeface="Noto Sans"/>
              </a:rPr>
              <a:t>Subscribers may receive unauthorized or harmful content.</a:t>
            </a:r>
          </a:p>
          <a:p>
            <a:pPr algn="l">
              <a:lnSpc>
                <a:spcPts val="3845"/>
              </a:lnSpc>
            </a:pPr>
          </a:p>
        </p:txBody>
      </p:sp>
      <p:sp>
        <p:nvSpPr>
          <p:cNvPr name="TextBox 17" id="17"/>
          <p:cNvSpPr txBox="true"/>
          <p:nvPr/>
        </p:nvSpPr>
        <p:spPr>
          <a:xfrm rot="0">
            <a:off x="12239711" y="8672142"/>
            <a:ext cx="5161645" cy="463700"/>
          </a:xfrm>
          <a:prstGeom prst="rect">
            <a:avLst/>
          </a:prstGeom>
        </p:spPr>
        <p:txBody>
          <a:bodyPr anchor="t" rtlCol="false" tIns="0" lIns="0" bIns="0" rIns="0">
            <a:spAutoFit/>
          </a:bodyPr>
          <a:lstStyle/>
          <a:p>
            <a:pPr algn="l">
              <a:lnSpc>
                <a:spcPts val="3845"/>
              </a:lnSpc>
            </a:pPr>
            <a:r>
              <a:rPr lang="en-US" sz="2746">
                <a:solidFill>
                  <a:srgbClr val="000000"/>
                </a:solidFill>
                <a:latin typeface="Noto Sans"/>
                <a:ea typeface="Noto Sans"/>
                <a:cs typeface="Noto Sans"/>
                <a:sym typeface="Noto Sans"/>
              </a:rPr>
              <a:t>Need an encryption solution</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44889" y="5380303"/>
            <a:ext cx="4273679" cy="3321188"/>
          </a:xfrm>
          <a:custGeom>
            <a:avLst/>
            <a:gdLst/>
            <a:ahLst/>
            <a:cxnLst/>
            <a:rect r="r" b="b" t="t" l="l"/>
            <a:pathLst>
              <a:path h="3321188" w="4273679">
                <a:moveTo>
                  <a:pt x="0" y="0"/>
                </a:moveTo>
                <a:lnTo>
                  <a:pt x="4273679" y="0"/>
                </a:lnTo>
                <a:lnTo>
                  <a:pt x="4273679" y="3321187"/>
                </a:lnTo>
                <a:lnTo>
                  <a:pt x="0" y="3321187"/>
                </a:lnTo>
                <a:lnTo>
                  <a:pt x="0" y="0"/>
                </a:lnTo>
                <a:close/>
              </a:path>
            </a:pathLst>
          </a:custGeom>
          <a:blipFill>
            <a:blip r:embed="rId2"/>
            <a:stretch>
              <a:fillRect l="0" t="0" r="0" b="0"/>
            </a:stretch>
          </a:blipFill>
        </p:spPr>
      </p:sp>
      <p:sp>
        <p:nvSpPr>
          <p:cNvPr name="Freeform 3" id="3"/>
          <p:cNvSpPr/>
          <p:nvPr/>
        </p:nvSpPr>
        <p:spPr>
          <a:xfrm flipH="false" flipV="false" rot="0">
            <a:off x="10206241" y="5559199"/>
            <a:ext cx="6327257" cy="3064765"/>
          </a:xfrm>
          <a:custGeom>
            <a:avLst/>
            <a:gdLst/>
            <a:ahLst/>
            <a:cxnLst/>
            <a:rect r="r" b="b" t="t" l="l"/>
            <a:pathLst>
              <a:path h="3064765" w="6327257">
                <a:moveTo>
                  <a:pt x="0" y="0"/>
                </a:moveTo>
                <a:lnTo>
                  <a:pt x="6327257" y="0"/>
                </a:lnTo>
                <a:lnTo>
                  <a:pt x="6327257" y="3064766"/>
                </a:lnTo>
                <a:lnTo>
                  <a:pt x="0" y="3064766"/>
                </a:lnTo>
                <a:lnTo>
                  <a:pt x="0" y="0"/>
                </a:lnTo>
                <a:close/>
              </a:path>
            </a:pathLst>
          </a:custGeom>
          <a:blipFill>
            <a:blip r:embed="rId3"/>
            <a:stretch>
              <a:fillRect l="0" t="0" r="0" b="0"/>
            </a:stretch>
          </a:blipFill>
        </p:spPr>
      </p:sp>
      <p:sp>
        <p:nvSpPr>
          <p:cNvPr name="Freeform 4" id="4"/>
          <p:cNvSpPr/>
          <p:nvPr/>
        </p:nvSpPr>
        <p:spPr>
          <a:xfrm flipH="false" flipV="false" rot="0">
            <a:off x="9374449" y="905940"/>
            <a:ext cx="7291348" cy="2700077"/>
          </a:xfrm>
          <a:custGeom>
            <a:avLst/>
            <a:gdLst/>
            <a:ahLst/>
            <a:cxnLst/>
            <a:rect r="r" b="b" t="t" l="l"/>
            <a:pathLst>
              <a:path h="2700077" w="7291348">
                <a:moveTo>
                  <a:pt x="0" y="0"/>
                </a:moveTo>
                <a:lnTo>
                  <a:pt x="7291348" y="0"/>
                </a:lnTo>
                <a:lnTo>
                  <a:pt x="7291348" y="2700077"/>
                </a:lnTo>
                <a:lnTo>
                  <a:pt x="0" y="2700077"/>
                </a:lnTo>
                <a:lnTo>
                  <a:pt x="0" y="0"/>
                </a:lnTo>
                <a:close/>
              </a:path>
            </a:pathLst>
          </a:custGeom>
          <a:blipFill>
            <a:blip r:embed="rId4"/>
            <a:stretch>
              <a:fillRect l="0" t="0" r="0" b="0"/>
            </a:stretch>
          </a:blipFill>
        </p:spPr>
      </p:sp>
      <p:sp>
        <p:nvSpPr>
          <p:cNvPr name="Freeform 5" id="5"/>
          <p:cNvSpPr/>
          <p:nvPr/>
        </p:nvSpPr>
        <p:spPr>
          <a:xfrm flipH="false" flipV="false" rot="0">
            <a:off x="2087298" y="877687"/>
            <a:ext cx="5188861" cy="2756582"/>
          </a:xfrm>
          <a:custGeom>
            <a:avLst/>
            <a:gdLst/>
            <a:ahLst/>
            <a:cxnLst/>
            <a:rect r="r" b="b" t="t" l="l"/>
            <a:pathLst>
              <a:path h="2756582" w="5188861">
                <a:moveTo>
                  <a:pt x="0" y="0"/>
                </a:moveTo>
                <a:lnTo>
                  <a:pt x="5188861" y="0"/>
                </a:lnTo>
                <a:lnTo>
                  <a:pt x="5188861" y="2756582"/>
                </a:lnTo>
                <a:lnTo>
                  <a:pt x="0" y="2756582"/>
                </a:lnTo>
                <a:lnTo>
                  <a:pt x="0" y="0"/>
                </a:lnTo>
                <a:close/>
              </a:path>
            </a:pathLst>
          </a:custGeom>
          <a:blipFill>
            <a:blip r:embed="rId5"/>
            <a:stretch>
              <a:fillRect l="0" t="0" r="0" b="0"/>
            </a:stretch>
          </a:blipFill>
        </p:spPr>
      </p:sp>
      <p:sp>
        <p:nvSpPr>
          <p:cNvPr name="TextBox 6" id="6"/>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23</a:t>
            </a:r>
          </a:p>
        </p:txBody>
      </p:sp>
      <p:sp>
        <p:nvSpPr>
          <p:cNvPr name="TextBox 7" id="7"/>
          <p:cNvSpPr txBox="true"/>
          <p:nvPr/>
        </p:nvSpPr>
        <p:spPr>
          <a:xfrm rot="0">
            <a:off x="1650153" y="8626597"/>
            <a:ext cx="6063151" cy="1215781"/>
          </a:xfrm>
          <a:prstGeom prst="rect">
            <a:avLst/>
          </a:prstGeom>
        </p:spPr>
        <p:txBody>
          <a:bodyPr anchor="t" rtlCol="false" tIns="0" lIns="0" bIns="0" rIns="0">
            <a:spAutoFit/>
          </a:bodyPr>
          <a:lstStyle/>
          <a:p>
            <a:pPr algn="ctr">
              <a:lnSpc>
                <a:spcPts val="3596"/>
              </a:lnSpc>
            </a:pPr>
            <a:r>
              <a:rPr lang="en-US" sz="2569" b="true">
                <a:solidFill>
                  <a:srgbClr val="000000"/>
                </a:solidFill>
                <a:latin typeface="Noto Sans Bold"/>
                <a:ea typeface="Noto Sans Bold"/>
                <a:cs typeface="Noto Sans Bold"/>
                <a:sym typeface="Noto Sans Bold"/>
              </a:rPr>
              <a:t>AddRoundKey</a:t>
            </a:r>
          </a:p>
          <a:p>
            <a:pPr algn="ctr">
              <a:lnSpc>
                <a:spcPts val="3079"/>
              </a:lnSpc>
            </a:pPr>
            <a:r>
              <a:rPr lang="en-US" sz="2199">
                <a:solidFill>
                  <a:srgbClr val="000000"/>
                </a:solidFill>
                <a:latin typeface="Noto Sans"/>
                <a:ea typeface="Noto Sans"/>
                <a:cs typeface="Noto Sans"/>
                <a:sym typeface="Noto Sans"/>
              </a:rPr>
              <a:t>E</a:t>
            </a:r>
            <a:r>
              <a:rPr lang="en-US" sz="2199">
                <a:solidFill>
                  <a:srgbClr val="000000"/>
                </a:solidFill>
                <a:latin typeface="Noto Sans"/>
                <a:ea typeface="Noto Sans"/>
                <a:cs typeface="Noto Sans"/>
                <a:sym typeface="Noto Sans"/>
              </a:rPr>
              <a:t>ach byte is combined with a byte in the round’s subkey using the XOR () operation.</a:t>
            </a:r>
          </a:p>
        </p:txBody>
      </p:sp>
      <p:sp>
        <p:nvSpPr>
          <p:cNvPr name="AutoShape 8" id="8"/>
          <p:cNvSpPr/>
          <p:nvPr/>
        </p:nvSpPr>
        <p:spPr>
          <a:xfrm flipV="true">
            <a:off x="7276159" y="2255978"/>
            <a:ext cx="2098290" cy="0"/>
          </a:xfrm>
          <a:prstGeom prst="line">
            <a:avLst/>
          </a:prstGeom>
          <a:ln cap="flat" w="95250">
            <a:solidFill>
              <a:srgbClr val="000000"/>
            </a:solidFill>
            <a:prstDash val="sysDot"/>
            <a:headEnd type="none" len="sm" w="sm"/>
            <a:tailEnd type="arrow" len="sm" w="med"/>
          </a:ln>
        </p:spPr>
      </p:sp>
      <p:sp>
        <p:nvSpPr>
          <p:cNvPr name="AutoShape 9" id="9"/>
          <p:cNvSpPr/>
          <p:nvPr/>
        </p:nvSpPr>
        <p:spPr>
          <a:xfrm>
            <a:off x="13322245" y="4860962"/>
            <a:ext cx="0" cy="1030676"/>
          </a:xfrm>
          <a:prstGeom prst="line">
            <a:avLst/>
          </a:prstGeom>
          <a:ln cap="flat" w="95250">
            <a:solidFill>
              <a:srgbClr val="000000"/>
            </a:solidFill>
            <a:prstDash val="sysDot"/>
            <a:headEnd type="none" len="sm" w="sm"/>
            <a:tailEnd type="arrow" len="sm" w="med"/>
          </a:ln>
        </p:spPr>
      </p:sp>
      <p:sp>
        <p:nvSpPr>
          <p:cNvPr name="AutoShape 10" id="10"/>
          <p:cNvSpPr/>
          <p:nvPr/>
        </p:nvSpPr>
        <p:spPr>
          <a:xfrm flipH="true">
            <a:off x="4681728" y="4859575"/>
            <a:ext cx="0" cy="520727"/>
          </a:xfrm>
          <a:prstGeom prst="line">
            <a:avLst/>
          </a:prstGeom>
          <a:ln cap="flat" w="95250">
            <a:solidFill>
              <a:srgbClr val="000000"/>
            </a:solidFill>
            <a:prstDash val="sysDot"/>
            <a:headEnd type="arrow" len="sm" w="med"/>
            <a:tailEnd type="none" len="sm" w="sm"/>
          </a:ln>
        </p:spPr>
      </p:sp>
      <p:sp>
        <p:nvSpPr>
          <p:cNvPr name="AutoShape 11" id="11"/>
          <p:cNvSpPr/>
          <p:nvPr/>
        </p:nvSpPr>
        <p:spPr>
          <a:xfrm flipH="true">
            <a:off x="7276159" y="7091582"/>
            <a:ext cx="2930083" cy="0"/>
          </a:xfrm>
          <a:prstGeom prst="line">
            <a:avLst/>
          </a:prstGeom>
          <a:ln cap="flat" w="95250">
            <a:solidFill>
              <a:srgbClr val="000000"/>
            </a:solidFill>
            <a:prstDash val="sysDot"/>
            <a:headEnd type="none" len="sm" w="sm"/>
            <a:tailEnd type="arrow" len="sm" w="med"/>
          </a:ln>
        </p:spPr>
      </p:sp>
      <p:sp>
        <p:nvSpPr>
          <p:cNvPr name="TextBox 12" id="12"/>
          <p:cNvSpPr txBox="true"/>
          <p:nvPr/>
        </p:nvSpPr>
        <p:spPr>
          <a:xfrm rot="0">
            <a:off x="1650153" y="3643794"/>
            <a:ext cx="6063151" cy="1215781"/>
          </a:xfrm>
          <a:prstGeom prst="rect">
            <a:avLst/>
          </a:prstGeom>
        </p:spPr>
        <p:txBody>
          <a:bodyPr anchor="t" rtlCol="false" tIns="0" lIns="0" bIns="0" rIns="0">
            <a:spAutoFit/>
          </a:bodyPr>
          <a:lstStyle/>
          <a:p>
            <a:pPr algn="ctr">
              <a:lnSpc>
                <a:spcPts val="3596"/>
              </a:lnSpc>
            </a:pPr>
            <a:r>
              <a:rPr lang="en-US" sz="2569" b="true">
                <a:solidFill>
                  <a:srgbClr val="000000"/>
                </a:solidFill>
                <a:latin typeface="Noto Sans Bold"/>
                <a:ea typeface="Noto Sans Bold"/>
                <a:cs typeface="Noto Sans Bold"/>
                <a:sym typeface="Noto Sans Bold"/>
              </a:rPr>
              <a:t>SubBytes step</a:t>
            </a:r>
          </a:p>
          <a:p>
            <a:pPr algn="ctr">
              <a:lnSpc>
                <a:spcPts val="3079"/>
              </a:lnSpc>
            </a:pPr>
            <a:r>
              <a:rPr lang="en-US" sz="2199">
                <a:solidFill>
                  <a:srgbClr val="000000"/>
                </a:solidFill>
                <a:latin typeface="Noto Sans"/>
                <a:ea typeface="Noto Sans"/>
                <a:cs typeface="Noto Sans"/>
                <a:sym typeface="Noto Sans"/>
              </a:rPr>
              <a:t>Each byte is replaced by a byte according to the lookup table, S; bij = S(aij).</a:t>
            </a:r>
          </a:p>
        </p:txBody>
      </p:sp>
      <p:sp>
        <p:nvSpPr>
          <p:cNvPr name="TextBox 13" id="13"/>
          <p:cNvSpPr txBox="true"/>
          <p:nvPr/>
        </p:nvSpPr>
        <p:spPr>
          <a:xfrm rot="0">
            <a:off x="9978693" y="3645181"/>
            <a:ext cx="6687104" cy="1215781"/>
          </a:xfrm>
          <a:prstGeom prst="rect">
            <a:avLst/>
          </a:prstGeom>
        </p:spPr>
        <p:txBody>
          <a:bodyPr anchor="t" rtlCol="false" tIns="0" lIns="0" bIns="0" rIns="0">
            <a:spAutoFit/>
          </a:bodyPr>
          <a:lstStyle/>
          <a:p>
            <a:pPr algn="ctr">
              <a:lnSpc>
                <a:spcPts val="3596"/>
              </a:lnSpc>
            </a:pPr>
            <a:r>
              <a:rPr lang="en-US" sz="2569" b="true">
                <a:solidFill>
                  <a:srgbClr val="000000"/>
                </a:solidFill>
                <a:latin typeface="Noto Sans Bold"/>
                <a:ea typeface="Noto Sans Bold"/>
                <a:cs typeface="Noto Sans Bold"/>
                <a:sym typeface="Noto Sans Bold"/>
              </a:rPr>
              <a:t>ShiftRows step</a:t>
            </a:r>
          </a:p>
          <a:p>
            <a:pPr algn="ctr">
              <a:lnSpc>
                <a:spcPts val="3079"/>
              </a:lnSpc>
            </a:pPr>
            <a:r>
              <a:rPr lang="en-US" sz="2199">
                <a:solidFill>
                  <a:srgbClr val="000000"/>
                </a:solidFill>
                <a:latin typeface="Noto Sans"/>
                <a:ea typeface="Noto Sans"/>
                <a:cs typeface="Noto Sans"/>
                <a:sym typeface="Noto Sans"/>
              </a:rPr>
              <a:t>Bytes in each row are shifted left circularly. The number of shifted positions depends on the row.</a:t>
            </a:r>
          </a:p>
        </p:txBody>
      </p:sp>
      <p:sp>
        <p:nvSpPr>
          <p:cNvPr name="TextBox 14" id="14"/>
          <p:cNvSpPr txBox="true"/>
          <p:nvPr/>
        </p:nvSpPr>
        <p:spPr>
          <a:xfrm rot="0">
            <a:off x="9978693" y="8821860"/>
            <a:ext cx="6687104" cy="825256"/>
          </a:xfrm>
          <a:prstGeom prst="rect">
            <a:avLst/>
          </a:prstGeom>
        </p:spPr>
        <p:txBody>
          <a:bodyPr anchor="t" rtlCol="false" tIns="0" lIns="0" bIns="0" rIns="0">
            <a:spAutoFit/>
          </a:bodyPr>
          <a:lstStyle/>
          <a:p>
            <a:pPr algn="ctr">
              <a:lnSpc>
                <a:spcPts val="3596"/>
              </a:lnSpc>
            </a:pPr>
            <a:r>
              <a:rPr lang="en-US" sz="2569" b="true">
                <a:solidFill>
                  <a:srgbClr val="000000"/>
                </a:solidFill>
                <a:latin typeface="Noto Sans Bold"/>
                <a:ea typeface="Noto Sans Bold"/>
                <a:cs typeface="Noto Sans Bold"/>
                <a:sym typeface="Noto Sans Bold"/>
              </a:rPr>
              <a:t>MixColumns step</a:t>
            </a:r>
          </a:p>
          <a:p>
            <a:pPr algn="ctr">
              <a:lnSpc>
                <a:spcPts val="3079"/>
              </a:lnSpc>
            </a:pPr>
            <a:r>
              <a:rPr lang="en-US" sz="2199">
                <a:solidFill>
                  <a:srgbClr val="000000"/>
                </a:solidFill>
                <a:latin typeface="Noto Sans"/>
                <a:ea typeface="Noto Sans"/>
                <a:cs typeface="Noto Sans"/>
                <a:sym typeface="Noto Sans"/>
              </a:rPr>
              <a:t>Each column is multiplied by a fixed factor c(x).</a:t>
            </a:r>
          </a:p>
        </p:txBody>
      </p:sp>
      <p:sp>
        <p:nvSpPr>
          <p:cNvPr name="TextBox 15" id="15"/>
          <p:cNvSpPr txBox="true"/>
          <p:nvPr/>
        </p:nvSpPr>
        <p:spPr>
          <a:xfrm rot="0">
            <a:off x="654770" y="106680"/>
            <a:ext cx="9144000"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Encrypt process</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90177" y="7481609"/>
            <a:ext cx="17507646" cy="1580427"/>
          </a:xfrm>
          <a:custGeom>
            <a:avLst/>
            <a:gdLst/>
            <a:ahLst/>
            <a:cxnLst/>
            <a:rect r="r" b="b" t="t" l="l"/>
            <a:pathLst>
              <a:path h="1580427" w="17507646">
                <a:moveTo>
                  <a:pt x="0" y="0"/>
                </a:moveTo>
                <a:lnTo>
                  <a:pt x="17507646" y="0"/>
                </a:lnTo>
                <a:lnTo>
                  <a:pt x="17507646" y="1580427"/>
                </a:lnTo>
                <a:lnTo>
                  <a:pt x="0" y="1580427"/>
                </a:lnTo>
                <a:lnTo>
                  <a:pt x="0" y="0"/>
                </a:lnTo>
                <a:close/>
              </a:path>
            </a:pathLst>
          </a:custGeom>
          <a:blipFill>
            <a:blip r:embed="rId2"/>
            <a:stretch>
              <a:fillRect l="0" t="-569339" r="0" b="-23022"/>
            </a:stretch>
          </a:blipFill>
        </p:spPr>
      </p:sp>
      <p:sp>
        <p:nvSpPr>
          <p:cNvPr name="Freeform 3" id="3"/>
          <p:cNvSpPr/>
          <p:nvPr/>
        </p:nvSpPr>
        <p:spPr>
          <a:xfrm flipH="false" flipV="false" rot="0">
            <a:off x="3834867" y="3206034"/>
            <a:ext cx="10618266" cy="4275575"/>
          </a:xfrm>
          <a:custGeom>
            <a:avLst/>
            <a:gdLst/>
            <a:ahLst/>
            <a:cxnLst/>
            <a:rect r="r" b="b" t="t" l="l"/>
            <a:pathLst>
              <a:path h="4275575" w="10618266">
                <a:moveTo>
                  <a:pt x="0" y="0"/>
                </a:moveTo>
                <a:lnTo>
                  <a:pt x="10618266" y="0"/>
                </a:lnTo>
                <a:lnTo>
                  <a:pt x="10618266" y="4275575"/>
                </a:lnTo>
                <a:lnTo>
                  <a:pt x="0" y="4275575"/>
                </a:lnTo>
                <a:lnTo>
                  <a:pt x="0" y="0"/>
                </a:lnTo>
                <a:close/>
              </a:path>
            </a:pathLst>
          </a:custGeom>
          <a:blipFill>
            <a:blip r:embed="rId3"/>
            <a:stretch>
              <a:fillRect l="0" t="0" r="0" b="0"/>
            </a:stretch>
          </a:blipFill>
        </p:spPr>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24</a:t>
            </a:r>
          </a:p>
        </p:txBody>
      </p:sp>
      <p:sp>
        <p:nvSpPr>
          <p:cNvPr name="TextBox 5" id="5"/>
          <p:cNvSpPr txBox="true"/>
          <p:nvPr/>
        </p:nvSpPr>
        <p:spPr>
          <a:xfrm rot="0">
            <a:off x="1028700" y="603170"/>
            <a:ext cx="11754691" cy="1189355"/>
          </a:xfrm>
          <a:prstGeom prst="rect">
            <a:avLst/>
          </a:prstGeom>
        </p:spPr>
        <p:txBody>
          <a:bodyPr anchor="t" rtlCol="false" tIns="0" lIns="0" bIns="0" rIns="0">
            <a:spAutoFit/>
          </a:bodyPr>
          <a:lstStyle/>
          <a:p>
            <a:pPr algn="just"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Encrypt &amp; decrypt data</a:t>
            </a:r>
          </a:p>
        </p:txBody>
      </p:sp>
      <p:sp>
        <p:nvSpPr>
          <p:cNvPr name="TextBox 6" id="6"/>
          <p:cNvSpPr txBox="true"/>
          <p:nvPr/>
        </p:nvSpPr>
        <p:spPr>
          <a:xfrm rot="0">
            <a:off x="1028700" y="1716324"/>
            <a:ext cx="9144000"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AES-256-CBC</a:t>
            </a:r>
          </a:p>
        </p:txBody>
      </p:sp>
      <p:sp>
        <p:nvSpPr>
          <p:cNvPr name="TextBox 7" id="7"/>
          <p:cNvSpPr txBox="true"/>
          <p:nvPr/>
        </p:nvSpPr>
        <p:spPr>
          <a:xfrm rot="0">
            <a:off x="4074235" y="9095105"/>
            <a:ext cx="11283590" cy="464820"/>
          </a:xfrm>
          <a:prstGeom prst="rect">
            <a:avLst/>
          </a:prstGeom>
        </p:spPr>
        <p:txBody>
          <a:bodyPr anchor="t" rtlCol="false" tIns="0" lIns="0" bIns="0" rIns="0">
            <a:spAutoFit/>
          </a:bodyPr>
          <a:lstStyle/>
          <a:p>
            <a:pPr algn="l">
              <a:lnSpc>
                <a:spcPts val="3779"/>
              </a:lnSpc>
            </a:pPr>
            <a:r>
              <a:rPr lang="en-US" sz="2700">
                <a:solidFill>
                  <a:srgbClr val="000000"/>
                </a:solidFill>
                <a:latin typeface="Noto Sans"/>
                <a:ea typeface="Noto Sans"/>
                <a:cs typeface="Noto Sans"/>
                <a:sym typeface="Noto Sans"/>
              </a:rPr>
              <a:t>Data from Arduino is then encrypted by AES-256-CBC</a:t>
            </a:r>
          </a:p>
        </p:txBody>
      </p:sp>
      <p:sp>
        <p:nvSpPr>
          <p:cNvPr name="TextBox 8" id="8"/>
          <p:cNvSpPr txBox="true"/>
          <p:nvPr/>
        </p:nvSpPr>
        <p:spPr>
          <a:xfrm rot="0">
            <a:off x="1028700" y="2390694"/>
            <a:ext cx="16230600" cy="815340"/>
          </a:xfrm>
          <a:prstGeom prst="rect">
            <a:avLst/>
          </a:prstGeom>
        </p:spPr>
        <p:txBody>
          <a:bodyPr anchor="t" rtlCol="false" tIns="0" lIns="0" bIns="0" rIns="0">
            <a:spAutoFit/>
          </a:bodyPr>
          <a:lstStyle/>
          <a:p>
            <a:pPr algn="l">
              <a:lnSpc>
                <a:spcPts val="3359"/>
              </a:lnSpc>
              <a:spcBef>
                <a:spcPct val="0"/>
              </a:spcBef>
            </a:pPr>
            <a:r>
              <a:rPr lang="en-US" sz="2400">
                <a:solidFill>
                  <a:srgbClr val="000000"/>
                </a:solidFill>
                <a:latin typeface="Noto Sans"/>
                <a:ea typeface="Noto Sans"/>
                <a:cs typeface="Noto Sans"/>
                <a:sym typeface="Noto Sans"/>
              </a:rPr>
              <a:t>AES (Advanced Encryption Standard) is a “block cipher” algorithm. AES has become one of the most popular encryption algorithms that uses symmetric keys for encryption and decryption </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15553" y="4907047"/>
            <a:ext cx="12856894" cy="3454711"/>
          </a:xfrm>
          <a:custGeom>
            <a:avLst/>
            <a:gdLst/>
            <a:ahLst/>
            <a:cxnLst/>
            <a:rect r="r" b="b" t="t" l="l"/>
            <a:pathLst>
              <a:path h="3454711" w="12856894">
                <a:moveTo>
                  <a:pt x="0" y="0"/>
                </a:moveTo>
                <a:lnTo>
                  <a:pt x="12856894" y="0"/>
                </a:lnTo>
                <a:lnTo>
                  <a:pt x="12856894" y="3454711"/>
                </a:lnTo>
                <a:lnTo>
                  <a:pt x="0" y="3454711"/>
                </a:lnTo>
                <a:lnTo>
                  <a:pt x="0" y="0"/>
                </a:lnTo>
                <a:close/>
              </a:path>
            </a:pathLst>
          </a:custGeom>
          <a:blipFill>
            <a:blip r:embed="rId2"/>
            <a:stretch>
              <a:fillRect l="0" t="0" r="0" b="-5133"/>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25</a:t>
            </a:r>
          </a:p>
        </p:txBody>
      </p:sp>
      <p:sp>
        <p:nvSpPr>
          <p:cNvPr name="TextBox 4" id="4"/>
          <p:cNvSpPr txBox="true"/>
          <p:nvPr/>
        </p:nvSpPr>
        <p:spPr>
          <a:xfrm rot="0">
            <a:off x="1028700" y="603170"/>
            <a:ext cx="11754691" cy="1189355"/>
          </a:xfrm>
          <a:prstGeom prst="rect">
            <a:avLst/>
          </a:prstGeom>
        </p:spPr>
        <p:txBody>
          <a:bodyPr anchor="t" rtlCol="false" tIns="0" lIns="0" bIns="0" rIns="0">
            <a:spAutoFit/>
          </a:bodyPr>
          <a:lstStyle/>
          <a:p>
            <a:pPr algn="just"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Encrypt &amp; decrypt data</a:t>
            </a:r>
          </a:p>
        </p:txBody>
      </p:sp>
      <p:sp>
        <p:nvSpPr>
          <p:cNvPr name="TextBox 5" id="5"/>
          <p:cNvSpPr txBox="true"/>
          <p:nvPr/>
        </p:nvSpPr>
        <p:spPr>
          <a:xfrm rot="0">
            <a:off x="1028700" y="1716324"/>
            <a:ext cx="9144000"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AES-256-CBC</a:t>
            </a:r>
          </a:p>
        </p:txBody>
      </p:sp>
      <p:sp>
        <p:nvSpPr>
          <p:cNvPr name="TextBox 6" id="6"/>
          <p:cNvSpPr txBox="true"/>
          <p:nvPr/>
        </p:nvSpPr>
        <p:spPr>
          <a:xfrm rot="0">
            <a:off x="1028700" y="2883087"/>
            <a:ext cx="15379590" cy="1512518"/>
          </a:xfrm>
          <a:prstGeom prst="rect">
            <a:avLst/>
          </a:prstGeom>
        </p:spPr>
        <p:txBody>
          <a:bodyPr anchor="t" rtlCol="false" tIns="0" lIns="0" bIns="0" rIns="0">
            <a:spAutoFit/>
          </a:bodyPr>
          <a:lstStyle/>
          <a:p>
            <a:pPr algn="l">
              <a:lnSpc>
                <a:spcPts val="4032"/>
              </a:lnSpc>
            </a:pPr>
            <a:r>
              <a:rPr lang="en-US" sz="2880">
                <a:solidFill>
                  <a:srgbClr val="000000"/>
                </a:solidFill>
                <a:latin typeface="Noto Sans"/>
                <a:ea typeface="Noto Sans"/>
                <a:cs typeface="Noto Sans"/>
                <a:sym typeface="Noto Sans"/>
              </a:rPr>
              <a:t>Encrypted data is sent to the server by MQTT, decrypted and saved to table envData.tsv for storage, the table has 6 columns: CO2 Concentration, lightIntensity, soundLevel, temperature, humidity, timestamp </a:t>
            </a:r>
          </a:p>
        </p:txBody>
      </p:sp>
      <p:sp>
        <p:nvSpPr>
          <p:cNvPr name="TextBox 7" id="7"/>
          <p:cNvSpPr txBox="true"/>
          <p:nvPr/>
        </p:nvSpPr>
        <p:spPr>
          <a:xfrm rot="0">
            <a:off x="6814531" y="8314133"/>
            <a:ext cx="5968860" cy="430042"/>
          </a:xfrm>
          <a:prstGeom prst="rect">
            <a:avLst/>
          </a:prstGeom>
        </p:spPr>
        <p:txBody>
          <a:bodyPr anchor="t" rtlCol="false" tIns="0" lIns="0" bIns="0" rIns="0">
            <a:spAutoFit/>
          </a:bodyPr>
          <a:lstStyle/>
          <a:p>
            <a:pPr algn="l">
              <a:lnSpc>
                <a:spcPts val="3596"/>
              </a:lnSpc>
            </a:pPr>
            <a:r>
              <a:rPr lang="en-US" sz="2569">
                <a:solidFill>
                  <a:srgbClr val="000000"/>
                </a:solidFill>
                <a:latin typeface="Noto Sans"/>
                <a:ea typeface="Noto Sans"/>
                <a:cs typeface="Noto Sans"/>
                <a:sym typeface="Noto Sans"/>
              </a:rPr>
              <a:t>Figure 9: Data on server</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665926" y="1028700"/>
            <a:ext cx="4155948" cy="8229600"/>
          </a:xfrm>
          <a:custGeom>
            <a:avLst/>
            <a:gdLst/>
            <a:ahLst/>
            <a:cxnLst/>
            <a:rect r="r" b="b" t="t" l="l"/>
            <a:pathLst>
              <a:path h="8229600" w="4155948">
                <a:moveTo>
                  <a:pt x="0" y="0"/>
                </a:moveTo>
                <a:lnTo>
                  <a:pt x="4155948" y="0"/>
                </a:lnTo>
                <a:lnTo>
                  <a:pt x="4155948"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8113699" y="1028700"/>
            <a:ext cx="4114800" cy="8229600"/>
          </a:xfrm>
          <a:custGeom>
            <a:avLst/>
            <a:gdLst/>
            <a:ahLst/>
            <a:cxnLst/>
            <a:rect r="r" b="b" t="t" l="l"/>
            <a:pathLst>
              <a:path h="8229600" w="4114800">
                <a:moveTo>
                  <a:pt x="0" y="0"/>
                </a:moveTo>
                <a:lnTo>
                  <a:pt x="4114800" y="0"/>
                </a:lnTo>
                <a:lnTo>
                  <a:pt x="4114800" y="8229600"/>
                </a:lnTo>
                <a:lnTo>
                  <a:pt x="0" y="8229600"/>
                </a:lnTo>
                <a:lnTo>
                  <a:pt x="0" y="0"/>
                </a:lnTo>
                <a:close/>
              </a:path>
            </a:pathLst>
          </a:custGeom>
          <a:blipFill>
            <a:blip r:embed="rId3"/>
            <a:stretch>
              <a:fillRect l="0" t="0" r="0" b="0"/>
            </a:stretch>
          </a:blipFill>
        </p:spPr>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26</a:t>
            </a:r>
          </a:p>
        </p:txBody>
      </p:sp>
      <p:sp>
        <p:nvSpPr>
          <p:cNvPr name="TextBox 5" id="5"/>
          <p:cNvSpPr txBox="true"/>
          <p:nvPr/>
        </p:nvSpPr>
        <p:spPr>
          <a:xfrm rot="0">
            <a:off x="1000125" y="603170"/>
            <a:ext cx="7067488" cy="2237105"/>
          </a:xfrm>
          <a:prstGeom prst="rect">
            <a:avLst/>
          </a:prstGeom>
        </p:spPr>
        <p:txBody>
          <a:bodyPr anchor="t" rtlCol="false" tIns="0" lIns="0" bIns="0" rIns="0">
            <a:spAutoFit/>
          </a:bodyPr>
          <a:lstStyle/>
          <a:p>
            <a:pPr algn="just"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Application Layer</a:t>
            </a:r>
          </a:p>
        </p:txBody>
      </p:sp>
      <p:sp>
        <p:nvSpPr>
          <p:cNvPr name="TextBox 6" id="6"/>
          <p:cNvSpPr txBox="true"/>
          <p:nvPr/>
        </p:nvSpPr>
        <p:spPr>
          <a:xfrm rot="0">
            <a:off x="1028700" y="4103911"/>
            <a:ext cx="5964430" cy="2022028"/>
          </a:xfrm>
          <a:prstGeom prst="rect">
            <a:avLst/>
          </a:prstGeom>
        </p:spPr>
        <p:txBody>
          <a:bodyPr anchor="t" rtlCol="false" tIns="0" lIns="0" bIns="0" rIns="0">
            <a:spAutoFit/>
          </a:bodyPr>
          <a:lstStyle/>
          <a:p>
            <a:pPr algn="l">
              <a:lnSpc>
                <a:spcPts val="4032"/>
              </a:lnSpc>
            </a:pPr>
            <a:r>
              <a:rPr lang="en-US" sz="2880">
                <a:solidFill>
                  <a:srgbClr val="000000"/>
                </a:solidFill>
                <a:latin typeface="Noto Sans"/>
                <a:ea typeface="Noto Sans"/>
                <a:cs typeface="Noto Sans"/>
                <a:sym typeface="Noto Sans"/>
              </a:rPr>
              <a:t>Data in the storage will be displayed in a flutter app for monitoring environment parameters</a:t>
            </a:r>
          </a:p>
        </p:txBody>
      </p:sp>
      <p:sp>
        <p:nvSpPr>
          <p:cNvPr name="TextBox 7" id="7"/>
          <p:cNvSpPr txBox="true"/>
          <p:nvPr/>
        </p:nvSpPr>
        <p:spPr>
          <a:xfrm rot="0">
            <a:off x="1466152" y="8514589"/>
            <a:ext cx="6424498" cy="444903"/>
          </a:xfrm>
          <a:prstGeom prst="rect">
            <a:avLst/>
          </a:prstGeom>
        </p:spPr>
        <p:txBody>
          <a:bodyPr anchor="t" rtlCol="false" tIns="0" lIns="0" bIns="0" rIns="0">
            <a:spAutoFit/>
          </a:bodyPr>
          <a:lstStyle/>
          <a:p>
            <a:pPr algn="l">
              <a:lnSpc>
                <a:spcPts val="3647"/>
              </a:lnSpc>
            </a:pPr>
            <a:r>
              <a:rPr lang="en-US" sz="2605">
                <a:solidFill>
                  <a:srgbClr val="000000"/>
                </a:solidFill>
                <a:latin typeface="Noto Sans"/>
                <a:ea typeface="Noto Sans"/>
                <a:cs typeface="Noto Sans"/>
                <a:sym typeface="Noto Sans"/>
              </a:rPr>
              <a:t>Figure 10: EEG Quality Data app screens</a:t>
            </a:r>
          </a:p>
        </p:txBody>
      </p:sp>
    </p:spTree>
  </p:cSld>
  <p:clrMapOvr>
    <a:masterClrMapping/>
  </p:clrMapOvr>
</p:sld>
</file>

<file path=ppt/slides/slide2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27</a:t>
            </a:r>
          </a:p>
        </p:txBody>
      </p:sp>
      <p:sp>
        <p:nvSpPr>
          <p:cNvPr name="TextBox 3" id="3"/>
          <p:cNvSpPr txBox="true"/>
          <p:nvPr/>
        </p:nvSpPr>
        <p:spPr>
          <a:xfrm rot="0">
            <a:off x="1000125" y="603170"/>
            <a:ext cx="7067488" cy="1189355"/>
          </a:xfrm>
          <a:prstGeom prst="rect">
            <a:avLst/>
          </a:prstGeom>
        </p:spPr>
        <p:txBody>
          <a:bodyPr anchor="t" rtlCol="false" tIns="0" lIns="0" bIns="0" rIns="0">
            <a:spAutoFit/>
          </a:bodyPr>
          <a:lstStyle/>
          <a:p>
            <a:pPr algn="just"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Conclusions</a:t>
            </a:r>
          </a:p>
        </p:txBody>
      </p:sp>
      <p:sp>
        <p:nvSpPr>
          <p:cNvPr name="TextBox 4" id="4"/>
          <p:cNvSpPr txBox="true"/>
          <p:nvPr/>
        </p:nvSpPr>
        <p:spPr>
          <a:xfrm rot="0">
            <a:off x="1028700" y="2678196"/>
            <a:ext cx="15397545" cy="1498465"/>
          </a:xfrm>
          <a:prstGeom prst="rect">
            <a:avLst/>
          </a:prstGeom>
        </p:spPr>
        <p:txBody>
          <a:bodyPr anchor="t" rtlCol="false" tIns="0" lIns="0" bIns="0" rIns="0">
            <a:spAutoFit/>
          </a:bodyPr>
          <a:lstStyle/>
          <a:p>
            <a:pPr algn="l" marL="621862" indent="-310931" lvl="1">
              <a:lnSpc>
                <a:spcPts val="4032"/>
              </a:lnSpc>
              <a:buFont typeface="Arial"/>
              <a:buChar char="•"/>
            </a:pPr>
            <a:r>
              <a:rPr lang="en-US" sz="2880">
                <a:solidFill>
                  <a:srgbClr val="000000"/>
                </a:solidFill>
                <a:latin typeface="Noto Sans"/>
                <a:ea typeface="Noto Sans"/>
                <a:cs typeface="Noto Sans"/>
                <a:sym typeface="Noto Sans"/>
              </a:rPr>
              <a:t>We have designed an IoMT gateway with security purpose by applying AES-2565-CBC </a:t>
            </a:r>
          </a:p>
          <a:p>
            <a:pPr algn="l" marL="621862" indent="-310931" lvl="1">
              <a:lnSpc>
                <a:spcPts val="4032"/>
              </a:lnSpc>
              <a:buFont typeface="Arial"/>
              <a:buChar char="•"/>
            </a:pPr>
            <a:r>
              <a:rPr lang="en-US" sz="2880">
                <a:solidFill>
                  <a:srgbClr val="000000"/>
                </a:solidFill>
                <a:latin typeface="Noto Sans"/>
                <a:ea typeface="Noto Sans"/>
                <a:cs typeface="Noto Sans"/>
                <a:sym typeface="Noto Sans"/>
              </a:rPr>
              <a:t>We implemented an IoMT node to test the data sent to the gateway and server to store data. A flutter app is applied to display the results from environment data </a:t>
            </a:r>
          </a:p>
        </p:txBody>
      </p:sp>
      <p:sp>
        <p:nvSpPr>
          <p:cNvPr name="TextBox 5" id="5"/>
          <p:cNvSpPr txBox="true"/>
          <p:nvPr/>
        </p:nvSpPr>
        <p:spPr>
          <a:xfrm rot="0">
            <a:off x="1028700" y="1716324"/>
            <a:ext cx="9144000"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Results</a:t>
            </a:r>
          </a:p>
        </p:txBody>
      </p:sp>
      <p:sp>
        <p:nvSpPr>
          <p:cNvPr name="TextBox 6" id="6"/>
          <p:cNvSpPr txBox="true"/>
          <p:nvPr/>
        </p:nvSpPr>
        <p:spPr>
          <a:xfrm rot="0">
            <a:off x="1028700" y="4749165"/>
            <a:ext cx="9144000" cy="712470"/>
          </a:xfrm>
          <a:prstGeom prst="rect">
            <a:avLst/>
          </a:prstGeom>
        </p:spPr>
        <p:txBody>
          <a:bodyPr anchor="t" rtlCol="false" tIns="0" lIns="0" bIns="0" rIns="0">
            <a:spAutoFit/>
          </a:bodyPr>
          <a:lstStyle/>
          <a:p>
            <a:pPr algn="l">
              <a:lnSpc>
                <a:spcPts val="5880"/>
              </a:lnSpc>
            </a:pPr>
            <a:r>
              <a:rPr lang="en-US" sz="4200" b="true">
                <a:solidFill>
                  <a:srgbClr val="000000"/>
                </a:solidFill>
                <a:latin typeface="Noto Sans Bold"/>
                <a:ea typeface="Noto Sans Bold"/>
                <a:cs typeface="Noto Sans Bold"/>
                <a:sym typeface="Noto Sans Bold"/>
              </a:rPr>
              <a:t>Challenges</a:t>
            </a:r>
          </a:p>
        </p:txBody>
      </p:sp>
      <p:sp>
        <p:nvSpPr>
          <p:cNvPr name="TextBox 7" id="7"/>
          <p:cNvSpPr txBox="true"/>
          <p:nvPr/>
        </p:nvSpPr>
        <p:spPr>
          <a:xfrm rot="0">
            <a:off x="1028700" y="5709285"/>
            <a:ext cx="14821063" cy="2508115"/>
          </a:xfrm>
          <a:prstGeom prst="rect">
            <a:avLst/>
          </a:prstGeom>
        </p:spPr>
        <p:txBody>
          <a:bodyPr anchor="t" rtlCol="false" tIns="0" lIns="0" bIns="0" rIns="0">
            <a:spAutoFit/>
          </a:bodyPr>
          <a:lstStyle/>
          <a:p>
            <a:pPr algn="l" marL="621862" indent="-310931" lvl="1">
              <a:lnSpc>
                <a:spcPts val="4032"/>
              </a:lnSpc>
              <a:buFont typeface="Arial"/>
              <a:buChar char="•"/>
            </a:pPr>
            <a:r>
              <a:rPr lang="en-US" sz="2880">
                <a:solidFill>
                  <a:srgbClr val="000000"/>
                </a:solidFill>
                <a:latin typeface="Noto Sans"/>
                <a:ea typeface="Noto Sans"/>
                <a:cs typeface="Noto Sans"/>
                <a:sym typeface="Noto Sans"/>
              </a:rPr>
              <a:t>The node modules are affected by the loosely wire </a:t>
            </a:r>
          </a:p>
          <a:p>
            <a:pPr algn="l" marL="621862" indent="-310931" lvl="1">
              <a:lnSpc>
                <a:spcPts val="4032"/>
              </a:lnSpc>
              <a:buFont typeface="Arial"/>
              <a:buChar char="•"/>
            </a:pPr>
            <a:r>
              <a:rPr lang="en-US" sz="2880">
                <a:solidFill>
                  <a:srgbClr val="000000"/>
                </a:solidFill>
                <a:latin typeface="Noto Sans"/>
                <a:ea typeface="Noto Sans"/>
                <a:cs typeface="Noto Sans"/>
                <a:sym typeface="Noto Sans"/>
              </a:rPr>
              <a:t>If the module is impacted, the first bit of data sent from arduino is incorrect format, which cause the lost of data </a:t>
            </a:r>
          </a:p>
          <a:p>
            <a:pPr algn="l" marL="621862" indent="-310931" lvl="1">
              <a:lnSpc>
                <a:spcPts val="4032"/>
              </a:lnSpc>
              <a:buFont typeface="Arial"/>
              <a:buChar char="•"/>
            </a:pPr>
            <a:r>
              <a:rPr lang="en-US" sz="2880">
                <a:solidFill>
                  <a:srgbClr val="000000"/>
                </a:solidFill>
                <a:latin typeface="Noto Sans"/>
                <a:ea typeface="Noto Sans"/>
                <a:cs typeface="Noto Sans"/>
                <a:sym typeface="Noto Sans"/>
              </a:rPr>
              <a:t>We haven’t check other scenarios, as the hacker sends the data with another topic may the server verify the authority of the data </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03255" y="4920110"/>
            <a:ext cx="4338190" cy="4338190"/>
          </a:xfrm>
          <a:custGeom>
            <a:avLst/>
            <a:gdLst/>
            <a:ahLst/>
            <a:cxnLst/>
            <a:rect r="r" b="b" t="t" l="l"/>
            <a:pathLst>
              <a:path h="4338190" w="4338190">
                <a:moveTo>
                  <a:pt x="0" y="0"/>
                </a:moveTo>
                <a:lnTo>
                  <a:pt x="4338190" y="0"/>
                </a:lnTo>
                <a:lnTo>
                  <a:pt x="4338190" y="4338190"/>
                </a:lnTo>
                <a:lnTo>
                  <a:pt x="0" y="43381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742207" y="1598107"/>
            <a:ext cx="2723452" cy="808725"/>
          </a:xfrm>
          <a:custGeom>
            <a:avLst/>
            <a:gdLst/>
            <a:ahLst/>
            <a:cxnLst/>
            <a:rect r="r" b="b" t="t" l="l"/>
            <a:pathLst>
              <a:path h="808725" w="2723452">
                <a:moveTo>
                  <a:pt x="0" y="0"/>
                </a:moveTo>
                <a:lnTo>
                  <a:pt x="2723453" y="0"/>
                </a:lnTo>
                <a:lnTo>
                  <a:pt x="2723453" y="808725"/>
                </a:lnTo>
                <a:lnTo>
                  <a:pt x="0" y="8087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4" id="4"/>
          <p:cNvSpPr/>
          <p:nvPr/>
        </p:nvSpPr>
        <p:spPr>
          <a:xfrm flipH="false" flipV="false" rot="0">
            <a:off x="9144000" y="1598107"/>
            <a:ext cx="1969360" cy="1969360"/>
          </a:xfrm>
          <a:custGeom>
            <a:avLst/>
            <a:gdLst/>
            <a:ahLst/>
            <a:cxnLst/>
            <a:rect r="r" b="b" t="t" l="l"/>
            <a:pathLst>
              <a:path h="1969360" w="1969360">
                <a:moveTo>
                  <a:pt x="0" y="0"/>
                </a:moveTo>
                <a:lnTo>
                  <a:pt x="1969360" y="0"/>
                </a:lnTo>
                <a:lnTo>
                  <a:pt x="1969360" y="1969361"/>
                </a:lnTo>
                <a:lnTo>
                  <a:pt x="0" y="196936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9181941" y="8656940"/>
            <a:ext cx="5283719" cy="131844"/>
            <a:chOff x="0" y="0"/>
            <a:chExt cx="1391597" cy="34724"/>
          </a:xfrm>
        </p:grpSpPr>
        <p:sp>
          <p:nvSpPr>
            <p:cNvPr name="Freeform 6" id="6"/>
            <p:cNvSpPr/>
            <p:nvPr/>
          </p:nvSpPr>
          <p:spPr>
            <a:xfrm flipH="false" flipV="false" rot="0">
              <a:off x="0" y="0"/>
              <a:ext cx="1391597" cy="34724"/>
            </a:xfrm>
            <a:custGeom>
              <a:avLst/>
              <a:gdLst/>
              <a:ahLst/>
              <a:cxnLst/>
              <a:rect r="r" b="b" t="t" l="l"/>
              <a:pathLst>
                <a:path h="34724" w="1391597">
                  <a:moveTo>
                    <a:pt x="17362" y="0"/>
                  </a:moveTo>
                  <a:lnTo>
                    <a:pt x="1374235" y="0"/>
                  </a:lnTo>
                  <a:cubicBezTo>
                    <a:pt x="1383823" y="0"/>
                    <a:pt x="1391597" y="7773"/>
                    <a:pt x="1391597" y="17362"/>
                  </a:cubicBezTo>
                  <a:lnTo>
                    <a:pt x="1391597" y="17362"/>
                  </a:lnTo>
                  <a:cubicBezTo>
                    <a:pt x="1391597" y="21967"/>
                    <a:pt x="1389767" y="26383"/>
                    <a:pt x="1386511" y="29639"/>
                  </a:cubicBezTo>
                  <a:cubicBezTo>
                    <a:pt x="1383255" y="32895"/>
                    <a:pt x="1378839" y="34724"/>
                    <a:pt x="1374235" y="34724"/>
                  </a:cubicBezTo>
                  <a:lnTo>
                    <a:pt x="17362" y="34724"/>
                  </a:lnTo>
                  <a:cubicBezTo>
                    <a:pt x="12757" y="34724"/>
                    <a:pt x="8341" y="32895"/>
                    <a:pt x="5085" y="29639"/>
                  </a:cubicBezTo>
                  <a:cubicBezTo>
                    <a:pt x="1829" y="26383"/>
                    <a:pt x="0" y="21967"/>
                    <a:pt x="0" y="17362"/>
                  </a:cubicBezTo>
                  <a:lnTo>
                    <a:pt x="0" y="17362"/>
                  </a:lnTo>
                  <a:cubicBezTo>
                    <a:pt x="0" y="12757"/>
                    <a:pt x="1829" y="8341"/>
                    <a:pt x="5085" y="5085"/>
                  </a:cubicBezTo>
                  <a:cubicBezTo>
                    <a:pt x="8341" y="1829"/>
                    <a:pt x="12757" y="0"/>
                    <a:pt x="17362" y="0"/>
                  </a:cubicBezTo>
                  <a:close/>
                </a:path>
              </a:pathLst>
            </a:custGeom>
            <a:solidFill>
              <a:srgbClr val="192F40"/>
            </a:solidFill>
          </p:spPr>
        </p:sp>
        <p:sp>
          <p:nvSpPr>
            <p:cNvPr name="TextBox 7" id="7"/>
            <p:cNvSpPr txBox="true"/>
            <p:nvPr/>
          </p:nvSpPr>
          <p:spPr>
            <a:xfrm>
              <a:off x="0" y="-57150"/>
              <a:ext cx="1391597" cy="91874"/>
            </a:xfrm>
            <a:prstGeom prst="rect">
              <a:avLst/>
            </a:prstGeom>
          </p:spPr>
          <p:txBody>
            <a:bodyPr anchor="ctr" rtlCol="false" tIns="50800" lIns="50800" bIns="50800" rIns="50800"/>
            <a:lstStyle/>
            <a:p>
              <a:pPr algn="ctr">
                <a:lnSpc>
                  <a:spcPts val="3640"/>
                </a:lnSpc>
              </a:pPr>
            </a:p>
          </p:txBody>
        </p:sp>
      </p:grpSp>
      <p:sp>
        <p:nvSpPr>
          <p:cNvPr name="TextBox 8" id="8"/>
          <p:cNvSpPr txBox="true"/>
          <p:nvPr/>
        </p:nvSpPr>
        <p:spPr>
          <a:xfrm rot="0">
            <a:off x="9181941" y="3184499"/>
            <a:ext cx="6106844" cy="3885201"/>
          </a:xfrm>
          <a:prstGeom prst="rect">
            <a:avLst/>
          </a:prstGeom>
        </p:spPr>
        <p:txBody>
          <a:bodyPr anchor="t" rtlCol="false" tIns="0" lIns="0" bIns="0" rIns="0">
            <a:spAutoFit/>
          </a:bodyPr>
          <a:lstStyle/>
          <a:p>
            <a:pPr algn="l">
              <a:lnSpc>
                <a:spcPts val="31790"/>
              </a:lnSpc>
            </a:pPr>
            <a:r>
              <a:rPr lang="en-US" sz="22707">
                <a:solidFill>
                  <a:srgbClr val="283C4C"/>
                </a:solidFill>
                <a:latin typeface="League Gothic"/>
                <a:ea typeface="League Gothic"/>
                <a:cs typeface="League Gothic"/>
                <a:sym typeface="League Gothic"/>
              </a:rPr>
              <a:t>THANK</a:t>
            </a:r>
          </a:p>
        </p:txBody>
      </p:sp>
      <p:sp>
        <p:nvSpPr>
          <p:cNvPr name="TextBox 9" id="9"/>
          <p:cNvSpPr txBox="true"/>
          <p:nvPr/>
        </p:nvSpPr>
        <p:spPr>
          <a:xfrm rot="0">
            <a:off x="10505901" y="6260411"/>
            <a:ext cx="4535466" cy="2348904"/>
          </a:xfrm>
          <a:prstGeom prst="rect">
            <a:avLst/>
          </a:prstGeom>
        </p:spPr>
        <p:txBody>
          <a:bodyPr anchor="t" rtlCol="false" tIns="0" lIns="0" bIns="0" rIns="0">
            <a:spAutoFit/>
          </a:bodyPr>
          <a:lstStyle/>
          <a:p>
            <a:pPr algn="l">
              <a:lnSpc>
                <a:spcPts val="17227"/>
              </a:lnSpc>
            </a:pPr>
            <a:r>
              <a:rPr lang="en-US" sz="12305" b="true">
                <a:solidFill>
                  <a:srgbClr val="788593"/>
                </a:solidFill>
                <a:latin typeface="Akzidenz-Grotesk Heavy"/>
                <a:ea typeface="Akzidenz-Grotesk Heavy"/>
                <a:cs typeface="Akzidenz-Grotesk Heavy"/>
                <a:sym typeface="Akzidenz-Grotesk Heavy"/>
              </a:rPr>
              <a:t>YOU!</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1255" y="4755063"/>
            <a:ext cx="6398399" cy="809328"/>
            <a:chOff x="0" y="0"/>
            <a:chExt cx="1685175" cy="213156"/>
          </a:xfrm>
        </p:grpSpPr>
        <p:sp>
          <p:nvSpPr>
            <p:cNvPr name="Freeform 3" id="3"/>
            <p:cNvSpPr/>
            <p:nvPr/>
          </p:nvSpPr>
          <p:spPr>
            <a:xfrm flipH="false" flipV="false" rot="0">
              <a:off x="0" y="0"/>
              <a:ext cx="1685175" cy="213156"/>
            </a:xfrm>
            <a:custGeom>
              <a:avLst/>
              <a:gdLst/>
              <a:ahLst/>
              <a:cxnLst/>
              <a:rect r="r" b="b" t="t" l="l"/>
              <a:pathLst>
                <a:path h="213156" w="1685175">
                  <a:moveTo>
                    <a:pt x="106578" y="0"/>
                  </a:moveTo>
                  <a:lnTo>
                    <a:pt x="1578597" y="0"/>
                  </a:lnTo>
                  <a:cubicBezTo>
                    <a:pt x="1606863" y="0"/>
                    <a:pt x="1633972" y="11229"/>
                    <a:pt x="1653959" y="31216"/>
                  </a:cubicBezTo>
                  <a:cubicBezTo>
                    <a:pt x="1673946" y="51203"/>
                    <a:pt x="1685175" y="78312"/>
                    <a:pt x="1685175" y="106578"/>
                  </a:cubicBezTo>
                  <a:lnTo>
                    <a:pt x="1685175" y="106578"/>
                  </a:lnTo>
                  <a:cubicBezTo>
                    <a:pt x="1685175" y="165440"/>
                    <a:pt x="1637458" y="213156"/>
                    <a:pt x="1578597" y="213156"/>
                  </a:cubicBezTo>
                  <a:lnTo>
                    <a:pt x="106578" y="213156"/>
                  </a:lnTo>
                  <a:cubicBezTo>
                    <a:pt x="47717" y="213156"/>
                    <a:pt x="0" y="165440"/>
                    <a:pt x="0" y="106578"/>
                  </a:cubicBezTo>
                  <a:lnTo>
                    <a:pt x="0" y="106578"/>
                  </a:lnTo>
                  <a:cubicBezTo>
                    <a:pt x="0" y="47717"/>
                    <a:pt x="47717" y="0"/>
                    <a:pt x="106578" y="0"/>
                  </a:cubicBezTo>
                  <a:close/>
                </a:path>
              </a:pathLst>
            </a:custGeom>
            <a:solidFill>
              <a:srgbClr val="788593"/>
            </a:solidFill>
            <a:ln cap="rnd">
              <a:noFill/>
              <a:prstDash val="solid"/>
              <a:round/>
            </a:ln>
          </p:spPr>
        </p:sp>
        <p:sp>
          <p:nvSpPr>
            <p:cNvPr name="TextBox 4" id="4"/>
            <p:cNvSpPr txBox="true"/>
            <p:nvPr/>
          </p:nvSpPr>
          <p:spPr>
            <a:xfrm>
              <a:off x="0" y="-57150"/>
              <a:ext cx="1685175" cy="270306"/>
            </a:xfrm>
            <a:prstGeom prst="rect">
              <a:avLst/>
            </a:prstGeom>
          </p:spPr>
          <p:txBody>
            <a:bodyPr anchor="ctr" rtlCol="false" tIns="50800" lIns="50800" bIns="50800" rIns="50800"/>
            <a:lstStyle/>
            <a:p>
              <a:pPr algn="ctr" marL="0" indent="0" lvl="0">
                <a:lnSpc>
                  <a:spcPts val="3640"/>
                </a:lnSpc>
                <a:spcBef>
                  <a:spcPct val="0"/>
                </a:spcBef>
              </a:pPr>
            </a:p>
          </p:txBody>
        </p:sp>
      </p:grpSp>
      <p:grpSp>
        <p:nvGrpSpPr>
          <p:cNvPr name="Group 5" id="5"/>
          <p:cNvGrpSpPr/>
          <p:nvPr/>
        </p:nvGrpSpPr>
        <p:grpSpPr>
          <a:xfrm rot="0">
            <a:off x="10221255" y="5876339"/>
            <a:ext cx="6398399" cy="809328"/>
            <a:chOff x="0" y="0"/>
            <a:chExt cx="1685175" cy="213156"/>
          </a:xfrm>
        </p:grpSpPr>
        <p:sp>
          <p:nvSpPr>
            <p:cNvPr name="Freeform 6" id="6"/>
            <p:cNvSpPr/>
            <p:nvPr/>
          </p:nvSpPr>
          <p:spPr>
            <a:xfrm flipH="false" flipV="false" rot="0">
              <a:off x="0" y="0"/>
              <a:ext cx="1685175" cy="213156"/>
            </a:xfrm>
            <a:custGeom>
              <a:avLst/>
              <a:gdLst/>
              <a:ahLst/>
              <a:cxnLst/>
              <a:rect r="r" b="b" t="t" l="l"/>
              <a:pathLst>
                <a:path h="213156" w="1685175">
                  <a:moveTo>
                    <a:pt x="106578" y="0"/>
                  </a:moveTo>
                  <a:lnTo>
                    <a:pt x="1578597" y="0"/>
                  </a:lnTo>
                  <a:cubicBezTo>
                    <a:pt x="1606863" y="0"/>
                    <a:pt x="1633972" y="11229"/>
                    <a:pt x="1653959" y="31216"/>
                  </a:cubicBezTo>
                  <a:cubicBezTo>
                    <a:pt x="1673946" y="51203"/>
                    <a:pt x="1685175" y="78312"/>
                    <a:pt x="1685175" y="106578"/>
                  </a:cubicBezTo>
                  <a:lnTo>
                    <a:pt x="1685175" y="106578"/>
                  </a:lnTo>
                  <a:cubicBezTo>
                    <a:pt x="1685175" y="165440"/>
                    <a:pt x="1637458" y="213156"/>
                    <a:pt x="1578597" y="213156"/>
                  </a:cubicBezTo>
                  <a:lnTo>
                    <a:pt x="106578" y="213156"/>
                  </a:lnTo>
                  <a:cubicBezTo>
                    <a:pt x="47717" y="213156"/>
                    <a:pt x="0" y="165440"/>
                    <a:pt x="0" y="106578"/>
                  </a:cubicBezTo>
                  <a:lnTo>
                    <a:pt x="0" y="106578"/>
                  </a:lnTo>
                  <a:cubicBezTo>
                    <a:pt x="0" y="47717"/>
                    <a:pt x="47717" y="0"/>
                    <a:pt x="106578" y="0"/>
                  </a:cubicBezTo>
                  <a:close/>
                </a:path>
              </a:pathLst>
            </a:custGeom>
            <a:solidFill>
              <a:srgbClr val="788593"/>
            </a:solidFill>
            <a:ln cap="rnd">
              <a:noFill/>
              <a:prstDash val="solid"/>
              <a:round/>
            </a:ln>
          </p:spPr>
        </p:sp>
        <p:sp>
          <p:nvSpPr>
            <p:cNvPr name="TextBox 7" id="7"/>
            <p:cNvSpPr txBox="true"/>
            <p:nvPr/>
          </p:nvSpPr>
          <p:spPr>
            <a:xfrm>
              <a:off x="0" y="-57150"/>
              <a:ext cx="1685175" cy="270306"/>
            </a:xfrm>
            <a:prstGeom prst="rect">
              <a:avLst/>
            </a:prstGeom>
          </p:spPr>
          <p:txBody>
            <a:bodyPr anchor="ctr" rtlCol="false" tIns="50800" lIns="50800" bIns="50800" rIns="50800"/>
            <a:lstStyle/>
            <a:p>
              <a:pPr algn="ctr" marL="0" indent="0" lvl="0">
                <a:lnSpc>
                  <a:spcPts val="3640"/>
                </a:lnSpc>
                <a:spcBef>
                  <a:spcPct val="0"/>
                </a:spcBef>
              </a:pPr>
            </a:p>
          </p:txBody>
        </p:sp>
      </p:grpSp>
      <p:grpSp>
        <p:nvGrpSpPr>
          <p:cNvPr name="Group 8" id="8"/>
          <p:cNvGrpSpPr/>
          <p:nvPr/>
        </p:nvGrpSpPr>
        <p:grpSpPr>
          <a:xfrm rot="0">
            <a:off x="10221255" y="6997615"/>
            <a:ext cx="6398399" cy="809328"/>
            <a:chOff x="0" y="0"/>
            <a:chExt cx="1685175" cy="213156"/>
          </a:xfrm>
        </p:grpSpPr>
        <p:sp>
          <p:nvSpPr>
            <p:cNvPr name="Freeform 9" id="9"/>
            <p:cNvSpPr/>
            <p:nvPr/>
          </p:nvSpPr>
          <p:spPr>
            <a:xfrm flipH="false" flipV="false" rot="0">
              <a:off x="0" y="0"/>
              <a:ext cx="1685175" cy="213156"/>
            </a:xfrm>
            <a:custGeom>
              <a:avLst/>
              <a:gdLst/>
              <a:ahLst/>
              <a:cxnLst/>
              <a:rect r="r" b="b" t="t" l="l"/>
              <a:pathLst>
                <a:path h="213156" w="1685175">
                  <a:moveTo>
                    <a:pt x="106578" y="0"/>
                  </a:moveTo>
                  <a:lnTo>
                    <a:pt x="1578597" y="0"/>
                  </a:lnTo>
                  <a:cubicBezTo>
                    <a:pt x="1606863" y="0"/>
                    <a:pt x="1633972" y="11229"/>
                    <a:pt x="1653959" y="31216"/>
                  </a:cubicBezTo>
                  <a:cubicBezTo>
                    <a:pt x="1673946" y="51203"/>
                    <a:pt x="1685175" y="78312"/>
                    <a:pt x="1685175" y="106578"/>
                  </a:cubicBezTo>
                  <a:lnTo>
                    <a:pt x="1685175" y="106578"/>
                  </a:lnTo>
                  <a:cubicBezTo>
                    <a:pt x="1685175" y="165440"/>
                    <a:pt x="1637458" y="213156"/>
                    <a:pt x="1578597" y="213156"/>
                  </a:cubicBezTo>
                  <a:lnTo>
                    <a:pt x="106578" y="213156"/>
                  </a:lnTo>
                  <a:cubicBezTo>
                    <a:pt x="47717" y="213156"/>
                    <a:pt x="0" y="165440"/>
                    <a:pt x="0" y="106578"/>
                  </a:cubicBezTo>
                  <a:lnTo>
                    <a:pt x="0" y="106578"/>
                  </a:lnTo>
                  <a:cubicBezTo>
                    <a:pt x="0" y="47717"/>
                    <a:pt x="47717" y="0"/>
                    <a:pt x="106578" y="0"/>
                  </a:cubicBezTo>
                  <a:close/>
                </a:path>
              </a:pathLst>
            </a:custGeom>
            <a:solidFill>
              <a:srgbClr val="788593"/>
            </a:solidFill>
            <a:ln cap="rnd">
              <a:noFill/>
              <a:prstDash val="solid"/>
              <a:round/>
            </a:ln>
          </p:spPr>
        </p:sp>
        <p:sp>
          <p:nvSpPr>
            <p:cNvPr name="TextBox 10" id="10"/>
            <p:cNvSpPr txBox="true"/>
            <p:nvPr/>
          </p:nvSpPr>
          <p:spPr>
            <a:xfrm>
              <a:off x="0" y="-57150"/>
              <a:ext cx="1685175" cy="270306"/>
            </a:xfrm>
            <a:prstGeom prst="rect">
              <a:avLst/>
            </a:prstGeom>
          </p:spPr>
          <p:txBody>
            <a:bodyPr anchor="ctr" rtlCol="false" tIns="50800" lIns="50800" bIns="50800" rIns="50800"/>
            <a:lstStyle/>
            <a:p>
              <a:pPr algn="ctr" marL="0" indent="0" lvl="0">
                <a:lnSpc>
                  <a:spcPts val="3640"/>
                </a:lnSpc>
                <a:spcBef>
                  <a:spcPct val="0"/>
                </a:spcBef>
              </a:pPr>
            </a:p>
          </p:txBody>
        </p:sp>
      </p:grpSp>
      <p:sp>
        <p:nvSpPr>
          <p:cNvPr name="TextBox 11" id="11"/>
          <p:cNvSpPr txBox="true"/>
          <p:nvPr/>
        </p:nvSpPr>
        <p:spPr>
          <a:xfrm rot="0">
            <a:off x="1763722" y="3749948"/>
            <a:ext cx="4587567" cy="803275"/>
          </a:xfrm>
          <a:prstGeom prst="rect">
            <a:avLst/>
          </a:prstGeom>
        </p:spPr>
        <p:txBody>
          <a:bodyPr anchor="t" rtlCol="false" tIns="0" lIns="0" bIns="0" rIns="0">
            <a:spAutoFit/>
          </a:bodyPr>
          <a:lstStyle/>
          <a:p>
            <a:pPr algn="l" marL="0" indent="0" lvl="0">
              <a:lnSpc>
                <a:spcPts val="5900"/>
              </a:lnSpc>
              <a:spcBef>
                <a:spcPct val="0"/>
              </a:spcBef>
            </a:pPr>
            <a:r>
              <a:rPr lang="en-US" sz="5000">
                <a:solidFill>
                  <a:srgbClr val="283C4C"/>
                </a:solidFill>
                <a:latin typeface="Hatton"/>
                <a:ea typeface="Hatton"/>
                <a:cs typeface="Hatton"/>
                <a:sym typeface="Hatton"/>
              </a:rPr>
              <a:t>Objective</a:t>
            </a:r>
          </a:p>
        </p:txBody>
      </p:sp>
      <p:sp>
        <p:nvSpPr>
          <p:cNvPr name="TextBox 12" id="12"/>
          <p:cNvSpPr txBox="true"/>
          <p:nvPr/>
        </p:nvSpPr>
        <p:spPr>
          <a:xfrm rot="0">
            <a:off x="1763722" y="4849113"/>
            <a:ext cx="7327595" cy="3453130"/>
          </a:xfrm>
          <a:prstGeom prst="rect">
            <a:avLst/>
          </a:prstGeom>
        </p:spPr>
        <p:txBody>
          <a:bodyPr anchor="t" rtlCol="false" tIns="0" lIns="0" bIns="0" rIns="0">
            <a:spAutoFit/>
          </a:bodyPr>
          <a:lstStyle/>
          <a:p>
            <a:pPr algn="l">
              <a:lnSpc>
                <a:spcPts val="3919"/>
              </a:lnSpc>
            </a:pPr>
            <a:r>
              <a:rPr lang="en-US" sz="2799" b="true">
                <a:solidFill>
                  <a:srgbClr val="283C4C"/>
                </a:solidFill>
                <a:latin typeface="Aileron Bold"/>
                <a:ea typeface="Aileron Bold"/>
                <a:cs typeface="Aileron Bold"/>
                <a:sym typeface="Aileron Bold"/>
              </a:rPr>
              <a:t>The project aims to design and implement a secure gateway for an Indoor Environment Quality Monitoring System to ensure secure, real-time monitoring of key environmental parameters in the EEG lab for optimal working conditions.</a:t>
            </a:r>
          </a:p>
          <a:p>
            <a:pPr algn="l">
              <a:lnSpc>
                <a:spcPts val="3919"/>
              </a:lnSpc>
            </a:pPr>
            <a:r>
              <a:rPr lang="en-US" sz="2799" b="true">
                <a:solidFill>
                  <a:srgbClr val="283C4C"/>
                </a:solidFill>
                <a:latin typeface="Aileron Bold"/>
                <a:ea typeface="Aileron Bold"/>
                <a:cs typeface="Aileron Bold"/>
                <a:sym typeface="Aileron Bold"/>
              </a:rPr>
              <a:t>.</a:t>
            </a:r>
          </a:p>
        </p:txBody>
      </p:sp>
      <p:sp>
        <p:nvSpPr>
          <p:cNvPr name="TextBox 13" id="13"/>
          <p:cNvSpPr txBox="true"/>
          <p:nvPr/>
        </p:nvSpPr>
        <p:spPr>
          <a:xfrm rot="0">
            <a:off x="10746392" y="4915253"/>
            <a:ext cx="5229392" cy="431798"/>
          </a:xfrm>
          <a:prstGeom prst="rect">
            <a:avLst/>
          </a:prstGeom>
        </p:spPr>
        <p:txBody>
          <a:bodyPr anchor="t" rtlCol="false" tIns="0" lIns="0" bIns="0" rIns="0">
            <a:spAutoFit/>
          </a:bodyPr>
          <a:lstStyle/>
          <a:p>
            <a:pPr algn="l">
              <a:lnSpc>
                <a:spcPts val="3500"/>
              </a:lnSpc>
            </a:pPr>
            <a:r>
              <a:rPr lang="en-US" sz="2500" b="true">
                <a:solidFill>
                  <a:srgbClr val="FDFDF5"/>
                </a:solidFill>
                <a:latin typeface="Aileron Heavy"/>
                <a:ea typeface="Aileron Heavy"/>
                <a:cs typeface="Aileron Heavy"/>
                <a:sym typeface="Aileron Heavy"/>
              </a:rPr>
              <a:t> Real-Time Monitoring </a:t>
            </a:r>
          </a:p>
        </p:txBody>
      </p:sp>
      <p:sp>
        <p:nvSpPr>
          <p:cNvPr name="TextBox 14" id="14"/>
          <p:cNvSpPr txBox="true"/>
          <p:nvPr/>
        </p:nvSpPr>
        <p:spPr>
          <a:xfrm rot="0">
            <a:off x="10746392" y="7157754"/>
            <a:ext cx="5627798" cy="431798"/>
          </a:xfrm>
          <a:prstGeom prst="rect">
            <a:avLst/>
          </a:prstGeom>
        </p:spPr>
        <p:txBody>
          <a:bodyPr anchor="t" rtlCol="false" tIns="0" lIns="0" bIns="0" rIns="0">
            <a:spAutoFit/>
          </a:bodyPr>
          <a:lstStyle/>
          <a:p>
            <a:pPr algn="l">
              <a:lnSpc>
                <a:spcPts val="3500"/>
              </a:lnSpc>
            </a:pPr>
            <a:r>
              <a:rPr lang="en-US" sz="2500" b="true">
                <a:solidFill>
                  <a:srgbClr val="FDFDF5"/>
                </a:solidFill>
                <a:latin typeface="Aileron Heavy"/>
                <a:ea typeface="Aileron Heavy"/>
                <a:cs typeface="Aileron Heavy"/>
                <a:sym typeface="Aileron Heavy"/>
              </a:rPr>
              <a:t>Health &amp; Comfort of Lab Occupants</a:t>
            </a:r>
          </a:p>
        </p:txBody>
      </p:sp>
      <p:sp>
        <p:nvSpPr>
          <p:cNvPr name="TextBox 15" id="15"/>
          <p:cNvSpPr txBox="true"/>
          <p:nvPr/>
        </p:nvSpPr>
        <p:spPr>
          <a:xfrm rot="0">
            <a:off x="10746392" y="6036529"/>
            <a:ext cx="5053644" cy="431798"/>
          </a:xfrm>
          <a:prstGeom prst="rect">
            <a:avLst/>
          </a:prstGeom>
        </p:spPr>
        <p:txBody>
          <a:bodyPr anchor="t" rtlCol="false" tIns="0" lIns="0" bIns="0" rIns="0">
            <a:spAutoFit/>
          </a:bodyPr>
          <a:lstStyle/>
          <a:p>
            <a:pPr algn="l">
              <a:lnSpc>
                <a:spcPts val="3500"/>
              </a:lnSpc>
            </a:pPr>
            <a:r>
              <a:rPr lang="en-US" sz="2500" b="true">
                <a:solidFill>
                  <a:srgbClr val="FDFDF5"/>
                </a:solidFill>
                <a:latin typeface="Aileron Heavy"/>
                <a:ea typeface="Aileron Heavy"/>
                <a:cs typeface="Aileron Heavy"/>
                <a:sym typeface="Aileron Heavy"/>
              </a:rPr>
              <a:t>Data Logging and Storage</a:t>
            </a:r>
            <a:r>
              <a:rPr lang="en-US" sz="2500" b="true">
                <a:solidFill>
                  <a:srgbClr val="FDFDF5"/>
                </a:solidFill>
                <a:latin typeface="Aileron Heavy"/>
                <a:ea typeface="Aileron Heavy"/>
                <a:cs typeface="Aileron Heavy"/>
                <a:sym typeface="Aileron Heavy"/>
              </a:rPr>
              <a:t> </a:t>
            </a:r>
          </a:p>
        </p:txBody>
      </p:sp>
      <p:sp>
        <p:nvSpPr>
          <p:cNvPr name="TextBox 16" id="16"/>
          <p:cNvSpPr txBox="true"/>
          <p:nvPr/>
        </p:nvSpPr>
        <p:spPr>
          <a:xfrm rot="0">
            <a:off x="9861281" y="3749948"/>
            <a:ext cx="7398019" cy="803275"/>
          </a:xfrm>
          <a:prstGeom prst="rect">
            <a:avLst/>
          </a:prstGeom>
        </p:spPr>
        <p:txBody>
          <a:bodyPr anchor="t" rtlCol="false" tIns="0" lIns="0" bIns="0" rIns="0">
            <a:spAutoFit/>
          </a:bodyPr>
          <a:lstStyle/>
          <a:p>
            <a:pPr algn="ctr" marL="0" indent="0" lvl="0">
              <a:lnSpc>
                <a:spcPts val="5900"/>
              </a:lnSpc>
              <a:spcBef>
                <a:spcPct val="0"/>
              </a:spcBef>
            </a:pPr>
            <a:r>
              <a:rPr lang="en-US" sz="5000">
                <a:solidFill>
                  <a:srgbClr val="283C4C"/>
                </a:solidFill>
                <a:latin typeface="Hatton"/>
                <a:ea typeface="Hatton"/>
                <a:cs typeface="Hatton"/>
                <a:sym typeface="Hatton"/>
              </a:rPr>
              <a:t>Expected Outcomes</a:t>
            </a:r>
          </a:p>
        </p:txBody>
      </p:sp>
      <p:sp>
        <p:nvSpPr>
          <p:cNvPr name="TextBox 17" id="17"/>
          <p:cNvSpPr txBox="true"/>
          <p:nvPr/>
        </p:nvSpPr>
        <p:spPr>
          <a:xfrm rot="0">
            <a:off x="4622344" y="2029733"/>
            <a:ext cx="8937947" cy="1024890"/>
          </a:xfrm>
          <a:prstGeom prst="rect">
            <a:avLst/>
          </a:prstGeom>
        </p:spPr>
        <p:txBody>
          <a:bodyPr anchor="t" rtlCol="false" tIns="0" lIns="0" bIns="0" rIns="0">
            <a:spAutoFit/>
          </a:bodyPr>
          <a:lstStyle/>
          <a:p>
            <a:pPr algn="ctr" marL="0" indent="0" lvl="0">
              <a:lnSpc>
                <a:spcPts val="7080"/>
              </a:lnSpc>
              <a:spcBef>
                <a:spcPct val="0"/>
              </a:spcBef>
            </a:pPr>
            <a:r>
              <a:rPr lang="en-US" b="true" sz="6000">
                <a:solidFill>
                  <a:srgbClr val="283C4C"/>
                </a:solidFill>
                <a:latin typeface="Akzidenz-Grotesk Heavy"/>
                <a:ea typeface="Akzidenz-Grotesk Heavy"/>
                <a:cs typeface="Akzidenz-Grotesk Heavy"/>
                <a:sym typeface="Akzidenz-Grotesk Heavy"/>
              </a:rPr>
              <a:t>Problem Statement</a:t>
            </a:r>
          </a:p>
        </p:txBody>
      </p:sp>
      <p:grpSp>
        <p:nvGrpSpPr>
          <p:cNvPr name="Group 18" id="18"/>
          <p:cNvGrpSpPr/>
          <p:nvPr/>
        </p:nvGrpSpPr>
        <p:grpSpPr>
          <a:xfrm rot="0">
            <a:off x="364301" y="448078"/>
            <a:ext cx="174796" cy="174796"/>
            <a:chOff x="0" y="0"/>
            <a:chExt cx="6350000" cy="6350000"/>
          </a:xfrm>
        </p:grpSpPr>
        <p:sp>
          <p:nvSpPr>
            <p:cNvPr name="Freeform 19" id="1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20" id="20"/>
          <p:cNvGrpSpPr/>
          <p:nvPr/>
        </p:nvGrpSpPr>
        <p:grpSpPr>
          <a:xfrm rot="0">
            <a:off x="17781502" y="448078"/>
            <a:ext cx="174796" cy="174796"/>
            <a:chOff x="0" y="0"/>
            <a:chExt cx="6350000" cy="6350000"/>
          </a:xfrm>
        </p:grpSpPr>
        <p:sp>
          <p:nvSpPr>
            <p:cNvPr name="Freeform 21" id="2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22" id="22"/>
          <p:cNvGrpSpPr/>
          <p:nvPr/>
        </p:nvGrpSpPr>
        <p:grpSpPr>
          <a:xfrm rot="0">
            <a:off x="364301" y="9646702"/>
            <a:ext cx="174796" cy="174796"/>
            <a:chOff x="0" y="0"/>
            <a:chExt cx="6350000" cy="6350000"/>
          </a:xfrm>
        </p:grpSpPr>
        <p:sp>
          <p:nvSpPr>
            <p:cNvPr name="Freeform 23" id="2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24" id="24"/>
          <p:cNvGrpSpPr/>
          <p:nvPr/>
        </p:nvGrpSpPr>
        <p:grpSpPr>
          <a:xfrm rot="0">
            <a:off x="17781502" y="9646702"/>
            <a:ext cx="174796" cy="174796"/>
            <a:chOff x="0" y="0"/>
            <a:chExt cx="6350000" cy="6350000"/>
          </a:xfrm>
        </p:grpSpPr>
        <p:sp>
          <p:nvSpPr>
            <p:cNvPr name="Freeform 25" id="2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sp>
        <p:nvSpPr>
          <p:cNvPr name="AutoShape 26" id="26"/>
          <p:cNvSpPr/>
          <p:nvPr/>
        </p:nvSpPr>
        <p:spPr>
          <a:xfrm>
            <a:off x="6315786" y="3359423"/>
            <a:ext cx="5656429" cy="0"/>
          </a:xfrm>
          <a:prstGeom prst="line">
            <a:avLst/>
          </a:prstGeom>
          <a:ln cap="flat" w="38100">
            <a:solidFill>
              <a:srgbClr val="000000"/>
            </a:solidFill>
            <a:prstDash val="sysDash"/>
            <a:headEnd type="none" len="sm" w="sm"/>
            <a:tailEnd type="none" len="sm" w="sm"/>
          </a:ln>
        </p:spPr>
      </p:sp>
      <p:sp>
        <p:nvSpPr>
          <p:cNvPr name="TextBox 27" id="2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3058252"/>
          <a:ext cx="16230600" cy="6414483"/>
        </p:xfrm>
        <a:graphic>
          <a:graphicData uri="http://schemas.openxmlformats.org/drawingml/2006/table">
            <a:tbl>
              <a:tblPr/>
              <a:tblGrid>
                <a:gridCol w="3115945"/>
                <a:gridCol w="2842036"/>
                <a:gridCol w="10272618"/>
              </a:tblGrid>
              <a:tr h="1299230">
                <a:tc>
                  <a:txBody>
                    <a:bodyPr anchor="t" rtlCol="false"/>
                    <a:lstStyle/>
                    <a:p>
                      <a:pPr algn="ctr">
                        <a:lnSpc>
                          <a:spcPts val="2800"/>
                        </a:lnSpc>
                        <a:defRPr/>
                      </a:pPr>
                      <a:r>
                        <a:rPr lang="en-US" sz="2000" b="true">
                          <a:solidFill>
                            <a:srgbClr val="000000"/>
                          </a:solidFill>
                          <a:latin typeface="Aileron Bold"/>
                          <a:ea typeface="Aileron Bold"/>
                          <a:cs typeface="Aileron Bold"/>
                          <a:sym typeface="Aileron Bold"/>
                        </a:rPr>
                        <a:t>Factors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EDFDF"/>
                    </a:solidFill>
                  </a:tcPr>
                </a:tc>
                <a:tc>
                  <a:txBody>
                    <a:bodyPr anchor="t" rtlCol="false"/>
                    <a:lstStyle/>
                    <a:p>
                      <a:pPr algn="ctr">
                        <a:lnSpc>
                          <a:spcPts val="2800"/>
                        </a:lnSpc>
                        <a:defRPr/>
                      </a:pPr>
                      <a:r>
                        <a:rPr lang="en-US" sz="2000" b="true">
                          <a:solidFill>
                            <a:srgbClr val="000000"/>
                          </a:solidFill>
                          <a:latin typeface="Aileron Bold"/>
                          <a:ea typeface="Aileron Bold"/>
                          <a:cs typeface="Aileron Bold"/>
                          <a:sym typeface="Aileron Bold"/>
                        </a:rPr>
                        <a:t>Acceptable Range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Aileron Bold"/>
                          <a:ea typeface="Aileron Bold"/>
                          <a:cs typeface="Aileron Bold"/>
                          <a:sym typeface="Aileron Bold"/>
                        </a:rPr>
                        <a:t>Effect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FFFFF"/>
                    </a:solidFill>
                  </a:tcPr>
                </a:tc>
              </a:tr>
              <a:tr h="880046">
                <a:tc>
                  <a:txBody>
                    <a:bodyPr anchor="t" rtlCol="false"/>
                    <a:lstStyle/>
                    <a:p>
                      <a:pPr algn="ctr">
                        <a:lnSpc>
                          <a:spcPts val="2800"/>
                        </a:lnSpc>
                        <a:defRPr/>
                      </a:pPr>
                      <a:r>
                        <a:rPr lang="en-US" sz="2000" b="true">
                          <a:solidFill>
                            <a:srgbClr val="000000"/>
                          </a:solidFill>
                          <a:latin typeface="Aileron Bold"/>
                          <a:ea typeface="Aileron Bold"/>
                          <a:cs typeface="Aileron Bold"/>
                          <a:sym typeface="Aileron Bold"/>
                        </a:rPr>
                        <a:t>Temperature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EDFDF"/>
                    </a:solidFill>
                  </a:tcPr>
                </a:tc>
                <a:tc>
                  <a:txBody>
                    <a:bodyPr anchor="t" rtlCol="false"/>
                    <a:lstStyle/>
                    <a:p>
                      <a:pPr algn="ctr">
                        <a:lnSpc>
                          <a:spcPts val="2800"/>
                        </a:lnSpc>
                        <a:defRPr/>
                      </a:pPr>
                      <a:r>
                        <a:rPr lang="en-US" sz="2000">
                          <a:solidFill>
                            <a:srgbClr val="000000"/>
                          </a:solidFill>
                          <a:latin typeface="Aileron"/>
                          <a:ea typeface="Aileron"/>
                          <a:cs typeface="Aileron"/>
                          <a:sym typeface="Aileron"/>
                        </a:rPr>
                        <a:t>20- 25℃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Aileron"/>
                          <a:ea typeface="Aileron"/>
                          <a:cs typeface="Aileron"/>
                          <a:sym typeface="Aileron"/>
                        </a:rPr>
                        <a:t>Ensure comfort for participants and stable electrode contact.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FFFFF"/>
                    </a:solidFill>
                  </a:tcPr>
                </a:tc>
              </a:tr>
              <a:tr h="776135">
                <a:tc>
                  <a:txBody>
                    <a:bodyPr anchor="t" rtlCol="false"/>
                    <a:lstStyle/>
                    <a:p>
                      <a:pPr algn="ctr">
                        <a:lnSpc>
                          <a:spcPts val="2800"/>
                        </a:lnSpc>
                        <a:defRPr/>
                      </a:pPr>
                      <a:r>
                        <a:rPr lang="en-US" sz="2000" b="true">
                          <a:solidFill>
                            <a:srgbClr val="000000"/>
                          </a:solidFill>
                          <a:latin typeface="Aileron Bold"/>
                          <a:ea typeface="Aileron Bold"/>
                          <a:cs typeface="Aileron Bold"/>
                          <a:sym typeface="Aileron Bold"/>
                        </a:rPr>
                        <a:t>Humidity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EDFDF"/>
                    </a:solidFill>
                  </a:tcPr>
                </a:tc>
                <a:tc>
                  <a:txBody>
                    <a:bodyPr anchor="t" rtlCol="false"/>
                    <a:lstStyle/>
                    <a:p>
                      <a:pPr algn="ctr">
                        <a:lnSpc>
                          <a:spcPts val="2800"/>
                        </a:lnSpc>
                        <a:defRPr/>
                      </a:pPr>
                      <a:r>
                        <a:rPr lang="en-US" sz="2000">
                          <a:solidFill>
                            <a:srgbClr val="000000"/>
                          </a:solidFill>
                          <a:latin typeface="Aileron"/>
                          <a:ea typeface="Aileron"/>
                          <a:cs typeface="Aileron"/>
                          <a:sym typeface="Aileron"/>
                        </a:rPr>
                        <a:t>30 - 60% RH</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Aileron"/>
                          <a:ea typeface="Aileron"/>
                          <a:cs typeface="Aileron"/>
                          <a:sym typeface="Aileron"/>
                        </a:rPr>
                        <a:t>Prevent excessive sweating (high humidity) or dry skin (low humidity)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FFFFF"/>
                    </a:solidFill>
                  </a:tcPr>
                </a:tc>
              </a:tr>
              <a:tr h="776135">
                <a:tc>
                  <a:txBody>
                    <a:bodyPr anchor="t" rtlCol="false"/>
                    <a:lstStyle/>
                    <a:p>
                      <a:pPr algn="ctr">
                        <a:lnSpc>
                          <a:spcPts val="2800"/>
                        </a:lnSpc>
                        <a:defRPr/>
                      </a:pPr>
                      <a:r>
                        <a:rPr lang="en-US" sz="2000" b="true">
                          <a:solidFill>
                            <a:srgbClr val="000000"/>
                          </a:solidFill>
                          <a:latin typeface="Aileron Bold"/>
                          <a:ea typeface="Aileron Bold"/>
                          <a:cs typeface="Aileron Bold"/>
                          <a:sym typeface="Aileron Bold"/>
                        </a:rPr>
                        <a:t>Noise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EDFDF"/>
                    </a:solidFill>
                  </a:tcPr>
                </a:tc>
                <a:tc>
                  <a:txBody>
                    <a:bodyPr anchor="t" rtlCol="false"/>
                    <a:lstStyle/>
                    <a:p>
                      <a:pPr algn="ctr">
                        <a:lnSpc>
                          <a:spcPts val="2800"/>
                        </a:lnSpc>
                        <a:defRPr/>
                      </a:pPr>
                      <a:r>
                        <a:rPr lang="en-US" sz="2000">
                          <a:solidFill>
                            <a:srgbClr val="000000"/>
                          </a:solidFill>
                          <a:latin typeface="Aileron"/>
                          <a:ea typeface="Aileron"/>
                          <a:cs typeface="Aileron"/>
                          <a:sym typeface="Aileron"/>
                        </a:rPr>
                        <a:t>&lt;35dB</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Aileron"/>
                          <a:ea typeface="Aileron"/>
                          <a:cs typeface="Aileron"/>
                          <a:sym typeface="Aileron"/>
                        </a:rPr>
                        <a:t>Low levels of noise are essential, as even background noise can disrupt EEG readings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FFFFF"/>
                    </a:solidFill>
                  </a:tcPr>
                </a:tc>
              </a:tr>
              <a:tr h="776135">
                <a:tc>
                  <a:txBody>
                    <a:bodyPr anchor="t" rtlCol="false"/>
                    <a:lstStyle/>
                    <a:p>
                      <a:pPr algn="ctr">
                        <a:lnSpc>
                          <a:spcPts val="2800"/>
                        </a:lnSpc>
                        <a:defRPr/>
                      </a:pPr>
                      <a:r>
                        <a:rPr lang="en-US" sz="2000" b="true">
                          <a:solidFill>
                            <a:srgbClr val="000000"/>
                          </a:solidFill>
                          <a:latin typeface="Aileron Bold"/>
                          <a:ea typeface="Aileron Bold"/>
                          <a:cs typeface="Aileron Bold"/>
                          <a:sym typeface="Aileron Bold"/>
                        </a:rPr>
                        <a:t>Illumination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EDFDF"/>
                    </a:solidFill>
                  </a:tcPr>
                </a:tc>
                <a:tc>
                  <a:txBody>
                    <a:bodyPr anchor="t" rtlCol="false"/>
                    <a:lstStyle/>
                    <a:p>
                      <a:pPr algn="ctr">
                        <a:lnSpc>
                          <a:spcPts val="2800"/>
                        </a:lnSpc>
                        <a:defRPr/>
                      </a:pPr>
                      <a:r>
                        <a:rPr lang="en-US" sz="2000">
                          <a:solidFill>
                            <a:srgbClr val="000000"/>
                          </a:solidFill>
                          <a:latin typeface="Aileron"/>
                          <a:ea typeface="Aileron"/>
                          <a:cs typeface="Aileron"/>
                          <a:sym typeface="Aileron"/>
                        </a:rPr>
                        <a:t>300-500 Lux</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Aileron"/>
                          <a:ea typeface="Aileron"/>
                          <a:cs typeface="Aileron"/>
                          <a:sym typeface="Aileron"/>
                        </a:rPr>
                        <a:t>Soft, indirect lighting to avoid glare or excessive brightness that may affect EEG data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FFFFF"/>
                    </a:solidFill>
                  </a:tcPr>
                </a:tc>
              </a:tr>
              <a:tr h="776135">
                <a:tc>
                  <a:txBody>
                    <a:bodyPr anchor="t" rtlCol="false"/>
                    <a:lstStyle/>
                    <a:p>
                      <a:pPr algn="ctr">
                        <a:lnSpc>
                          <a:spcPts val="2800"/>
                        </a:lnSpc>
                        <a:defRPr/>
                      </a:pPr>
                      <a:r>
                        <a:rPr lang="en-US" sz="2000" b="true">
                          <a:solidFill>
                            <a:srgbClr val="000000"/>
                          </a:solidFill>
                          <a:latin typeface="Aileron Bold"/>
                          <a:ea typeface="Aileron Bold"/>
                          <a:cs typeface="Aileron Bold"/>
                          <a:sym typeface="Aileron Bold"/>
                        </a:rPr>
                        <a:t>CO2 concentration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EDFDF"/>
                    </a:solidFill>
                  </a:tcPr>
                </a:tc>
                <a:tc>
                  <a:txBody>
                    <a:bodyPr anchor="t" rtlCol="false"/>
                    <a:lstStyle/>
                    <a:p>
                      <a:pPr algn="ctr">
                        <a:lnSpc>
                          <a:spcPts val="2800"/>
                        </a:lnSpc>
                        <a:defRPr/>
                      </a:pPr>
                      <a:r>
                        <a:rPr lang="en-US" sz="2000">
                          <a:solidFill>
                            <a:srgbClr val="000000"/>
                          </a:solidFill>
                          <a:latin typeface="Aileron"/>
                          <a:ea typeface="Aileron"/>
                          <a:cs typeface="Aileron"/>
                          <a:sym typeface="Aileron"/>
                        </a:rPr>
                        <a:t>&lt;1000 ppm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Aileron"/>
                          <a:ea typeface="Aileron"/>
                          <a:cs typeface="Aileron"/>
                          <a:sym typeface="Aileron"/>
                        </a:rPr>
                        <a:t>High levels of CO₂ can affect cognitive performance and brainwave patterns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FFFFF"/>
                    </a:solidFill>
                  </a:tcPr>
                </a:tc>
              </a:tr>
              <a:tr h="1130666">
                <a:tc>
                  <a:txBody>
                    <a:bodyPr anchor="t" rtlCol="false"/>
                    <a:lstStyle/>
                    <a:p>
                      <a:pPr algn="ctr">
                        <a:lnSpc>
                          <a:spcPts val="2800"/>
                        </a:lnSpc>
                        <a:defRPr/>
                      </a:pPr>
                      <a:r>
                        <a:rPr lang="en-US" sz="2000" b="true">
                          <a:solidFill>
                            <a:srgbClr val="000000"/>
                          </a:solidFill>
                          <a:latin typeface="Aileron Bold"/>
                          <a:ea typeface="Aileron Bold"/>
                          <a:cs typeface="Aileron Bold"/>
                          <a:sym typeface="Aileron Bold"/>
                        </a:rPr>
                        <a:t>CO concentration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EDFDF"/>
                    </a:solidFill>
                  </a:tcPr>
                </a:tc>
                <a:tc>
                  <a:txBody>
                    <a:bodyPr anchor="t" rtlCol="false"/>
                    <a:lstStyle/>
                    <a:p>
                      <a:pPr algn="ctr">
                        <a:lnSpc>
                          <a:spcPts val="2800"/>
                        </a:lnSpc>
                        <a:defRPr/>
                      </a:pPr>
                      <a:r>
                        <a:rPr lang="en-US" sz="2000">
                          <a:solidFill>
                            <a:srgbClr val="000000"/>
                          </a:solidFill>
                          <a:latin typeface="Aileron"/>
                          <a:ea typeface="Aileron"/>
                          <a:cs typeface="Aileron"/>
                          <a:sym typeface="Aileron"/>
                        </a:rPr>
                        <a:t>&lt;10 ppm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Aileron"/>
                          <a:ea typeface="Aileron"/>
                          <a:cs typeface="Aileron"/>
                          <a:sym typeface="Aileron"/>
                        </a:rPr>
                        <a:t>High levels of CO can impair cognitive function and lead to health risks, which can affect EEG results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FFFFF"/>
                    </a:solidFill>
                  </a:tcPr>
                </a:tc>
              </a:tr>
            </a:tbl>
          </a:graphicData>
        </a:graphic>
      </p:graphicFrame>
      <p:sp>
        <p:nvSpPr>
          <p:cNvPr name="TextBox 3" id="3"/>
          <p:cNvSpPr txBox="true"/>
          <p:nvPr/>
        </p:nvSpPr>
        <p:spPr>
          <a:xfrm rot="0">
            <a:off x="-336237" y="754624"/>
            <a:ext cx="8937947" cy="1024890"/>
          </a:xfrm>
          <a:prstGeom prst="rect">
            <a:avLst/>
          </a:prstGeom>
        </p:spPr>
        <p:txBody>
          <a:bodyPr anchor="t" rtlCol="false" tIns="0" lIns="0" bIns="0" rIns="0">
            <a:spAutoFit/>
          </a:bodyPr>
          <a:lstStyle/>
          <a:p>
            <a:pPr algn="r" marL="0" indent="0" lvl="0">
              <a:lnSpc>
                <a:spcPts val="7080"/>
              </a:lnSpc>
              <a:spcBef>
                <a:spcPct val="0"/>
              </a:spcBef>
            </a:pPr>
            <a:r>
              <a:rPr lang="en-US" b="true" sz="6000">
                <a:solidFill>
                  <a:srgbClr val="283C4C"/>
                </a:solidFill>
                <a:latin typeface="Akzidenz-Grotesk Heavy"/>
                <a:ea typeface="Akzidenz-Grotesk Heavy"/>
                <a:cs typeface="Akzidenz-Grotesk Heavy"/>
                <a:sym typeface="Akzidenz-Grotesk Heavy"/>
              </a:rPr>
              <a:t>Problem Statement</a:t>
            </a:r>
          </a:p>
        </p:txBody>
      </p:sp>
      <p:grpSp>
        <p:nvGrpSpPr>
          <p:cNvPr name="Group 4" id="4"/>
          <p:cNvGrpSpPr/>
          <p:nvPr/>
        </p:nvGrpSpPr>
        <p:grpSpPr>
          <a:xfrm rot="0">
            <a:off x="1043297" y="2027164"/>
            <a:ext cx="8737730" cy="679111"/>
            <a:chOff x="0" y="0"/>
            <a:chExt cx="2301295" cy="178861"/>
          </a:xfrm>
        </p:grpSpPr>
        <p:sp>
          <p:nvSpPr>
            <p:cNvPr name="Freeform 5" id="5"/>
            <p:cNvSpPr/>
            <p:nvPr/>
          </p:nvSpPr>
          <p:spPr>
            <a:xfrm flipH="false" flipV="false" rot="0">
              <a:off x="0" y="0"/>
              <a:ext cx="2301295" cy="178861"/>
            </a:xfrm>
            <a:custGeom>
              <a:avLst/>
              <a:gdLst/>
              <a:ahLst/>
              <a:cxnLst/>
              <a:rect r="r" b="b" t="t" l="l"/>
              <a:pathLst>
                <a:path h="178861" w="2301295">
                  <a:moveTo>
                    <a:pt x="88603" y="0"/>
                  </a:moveTo>
                  <a:lnTo>
                    <a:pt x="2212692" y="0"/>
                  </a:lnTo>
                  <a:cubicBezTo>
                    <a:pt x="2261626" y="0"/>
                    <a:pt x="2301295" y="39669"/>
                    <a:pt x="2301295" y="88603"/>
                  </a:cubicBezTo>
                  <a:lnTo>
                    <a:pt x="2301295" y="90257"/>
                  </a:lnTo>
                  <a:cubicBezTo>
                    <a:pt x="2301295" y="113756"/>
                    <a:pt x="2291960" y="136293"/>
                    <a:pt x="2275344" y="152909"/>
                  </a:cubicBezTo>
                  <a:cubicBezTo>
                    <a:pt x="2258728" y="169526"/>
                    <a:pt x="2236191" y="178861"/>
                    <a:pt x="2212692" y="178861"/>
                  </a:cubicBezTo>
                  <a:lnTo>
                    <a:pt x="88603" y="178861"/>
                  </a:lnTo>
                  <a:cubicBezTo>
                    <a:pt x="65104" y="178861"/>
                    <a:pt x="42568" y="169526"/>
                    <a:pt x="25951" y="152909"/>
                  </a:cubicBezTo>
                  <a:cubicBezTo>
                    <a:pt x="9335" y="136293"/>
                    <a:pt x="0" y="113756"/>
                    <a:pt x="0" y="90257"/>
                  </a:cubicBezTo>
                  <a:lnTo>
                    <a:pt x="0" y="88603"/>
                  </a:lnTo>
                  <a:cubicBezTo>
                    <a:pt x="0" y="65104"/>
                    <a:pt x="9335" y="42568"/>
                    <a:pt x="25951" y="25951"/>
                  </a:cubicBezTo>
                  <a:cubicBezTo>
                    <a:pt x="42568" y="9335"/>
                    <a:pt x="65104" y="0"/>
                    <a:pt x="88603" y="0"/>
                  </a:cubicBezTo>
                  <a:close/>
                </a:path>
              </a:pathLst>
            </a:custGeom>
            <a:solidFill>
              <a:srgbClr val="788593"/>
            </a:solidFill>
            <a:ln cap="rnd">
              <a:noFill/>
              <a:prstDash val="solid"/>
              <a:round/>
            </a:ln>
          </p:spPr>
        </p:sp>
        <p:sp>
          <p:nvSpPr>
            <p:cNvPr name="TextBox 6" id="6"/>
            <p:cNvSpPr txBox="true"/>
            <p:nvPr/>
          </p:nvSpPr>
          <p:spPr>
            <a:xfrm>
              <a:off x="0" y="-57150"/>
              <a:ext cx="2301295" cy="236011"/>
            </a:xfrm>
            <a:prstGeom prst="rect">
              <a:avLst/>
            </a:prstGeom>
          </p:spPr>
          <p:txBody>
            <a:bodyPr anchor="ctr" rtlCol="false" tIns="50800" lIns="50800" bIns="50800" rIns="50800"/>
            <a:lstStyle/>
            <a:p>
              <a:pPr algn="ctr" marL="0" indent="0" lvl="0">
                <a:lnSpc>
                  <a:spcPts val="3640"/>
                </a:lnSpc>
                <a:spcBef>
                  <a:spcPct val="0"/>
                </a:spcBef>
              </a:pPr>
            </a:p>
          </p:txBody>
        </p:sp>
      </p:grpSp>
      <p:sp>
        <p:nvSpPr>
          <p:cNvPr name="TextBox 7" id="7"/>
          <p:cNvSpPr txBox="true"/>
          <p:nvPr/>
        </p:nvSpPr>
        <p:spPr>
          <a:xfrm rot="0">
            <a:off x="0" y="2122245"/>
            <a:ext cx="10824323" cy="431798"/>
          </a:xfrm>
          <a:prstGeom prst="rect">
            <a:avLst/>
          </a:prstGeom>
        </p:spPr>
        <p:txBody>
          <a:bodyPr anchor="t" rtlCol="false" tIns="0" lIns="0" bIns="0" rIns="0">
            <a:spAutoFit/>
          </a:bodyPr>
          <a:lstStyle/>
          <a:p>
            <a:pPr algn="ctr">
              <a:lnSpc>
                <a:spcPts val="3500"/>
              </a:lnSpc>
            </a:pPr>
            <a:r>
              <a:rPr lang="en-US" sz="2500" b="true">
                <a:solidFill>
                  <a:srgbClr val="FDFDF5"/>
                </a:solidFill>
                <a:latin typeface="Aileron Heavy"/>
                <a:ea typeface="Aileron Heavy"/>
                <a:cs typeface="Aileron Heavy"/>
                <a:sym typeface="Aileron Heavy"/>
              </a:rPr>
              <a:t> Standard Environmental Factors in EEG Laboratory</a:t>
            </a:r>
          </a:p>
        </p:txBody>
      </p:sp>
      <p:grpSp>
        <p:nvGrpSpPr>
          <p:cNvPr name="Group 8" id="8"/>
          <p:cNvGrpSpPr/>
          <p:nvPr/>
        </p:nvGrpSpPr>
        <p:grpSpPr>
          <a:xfrm rot="0">
            <a:off x="17781502" y="9646702"/>
            <a:ext cx="174796" cy="174796"/>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0" id="10"/>
          <p:cNvGrpSpPr/>
          <p:nvPr/>
        </p:nvGrpSpPr>
        <p:grpSpPr>
          <a:xfrm rot="0">
            <a:off x="364301" y="9646702"/>
            <a:ext cx="174796" cy="174796"/>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2" id="12"/>
          <p:cNvGrpSpPr/>
          <p:nvPr/>
        </p:nvGrpSpPr>
        <p:grpSpPr>
          <a:xfrm rot="0">
            <a:off x="364301" y="448078"/>
            <a:ext cx="174796" cy="174796"/>
            <a:chOff x="0" y="0"/>
            <a:chExt cx="6350000" cy="6350000"/>
          </a:xfrm>
        </p:grpSpPr>
        <p:sp>
          <p:nvSpPr>
            <p:cNvPr name="Freeform 13" id="1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4" id="14"/>
          <p:cNvGrpSpPr/>
          <p:nvPr/>
        </p:nvGrpSpPr>
        <p:grpSpPr>
          <a:xfrm rot="0">
            <a:off x="17781502" y="448078"/>
            <a:ext cx="174796" cy="174796"/>
            <a:chOff x="0" y="0"/>
            <a:chExt cx="6350000" cy="6350000"/>
          </a:xfrm>
        </p:grpSpPr>
        <p:sp>
          <p:nvSpPr>
            <p:cNvPr name="Freeform 15" id="1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sp>
        <p:nvSpPr>
          <p:cNvPr name="TextBox 16" id="16"/>
          <p:cNvSpPr txBox="true"/>
          <p:nvPr/>
        </p:nvSpPr>
        <p:spPr>
          <a:xfrm rot="0">
            <a:off x="17097226" y="951474"/>
            <a:ext cx="162074" cy="372745"/>
          </a:xfrm>
          <a:prstGeom prst="rect">
            <a:avLst/>
          </a:prstGeom>
        </p:spPr>
        <p:txBody>
          <a:bodyPr anchor="t" rtlCol="false" tIns="0" lIns="0" bIns="0" rIns="0">
            <a:spAutoFit/>
          </a:bodyPr>
          <a:lstStyle/>
          <a:p>
            <a:pPr algn="ctr">
              <a:lnSpc>
                <a:spcPts val="3079"/>
              </a:lnSpc>
              <a:spcBef>
                <a:spcPct val="0"/>
              </a:spcBef>
            </a:pPr>
            <a:r>
              <a:rPr lang="en-US" sz="2199">
                <a:solidFill>
                  <a:srgbClr val="283C4C"/>
                </a:solidFill>
                <a:latin typeface="Aileron"/>
                <a:ea typeface="Aileron"/>
                <a:cs typeface="Aileron"/>
                <a:sym typeface="Aileron"/>
              </a:rPr>
              <a:t>4</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564419" y="1947600"/>
            <a:ext cx="2849742" cy="810260"/>
            <a:chOff x="0" y="0"/>
            <a:chExt cx="750549" cy="213402"/>
          </a:xfrm>
        </p:grpSpPr>
        <p:sp>
          <p:nvSpPr>
            <p:cNvPr name="Freeform 3" id="3"/>
            <p:cNvSpPr/>
            <p:nvPr/>
          </p:nvSpPr>
          <p:spPr>
            <a:xfrm flipH="false" flipV="false" rot="0">
              <a:off x="0" y="0"/>
              <a:ext cx="750549" cy="213402"/>
            </a:xfrm>
            <a:custGeom>
              <a:avLst/>
              <a:gdLst/>
              <a:ahLst/>
              <a:cxnLst/>
              <a:rect r="r" b="b" t="t" l="l"/>
              <a:pathLst>
                <a:path h="213402" w="750549">
                  <a:moveTo>
                    <a:pt x="106701" y="0"/>
                  </a:moveTo>
                  <a:lnTo>
                    <a:pt x="643848" y="0"/>
                  </a:lnTo>
                  <a:cubicBezTo>
                    <a:pt x="672147" y="0"/>
                    <a:pt x="699287" y="11242"/>
                    <a:pt x="719297" y="31252"/>
                  </a:cubicBezTo>
                  <a:cubicBezTo>
                    <a:pt x="739308" y="51262"/>
                    <a:pt x="750549" y="78402"/>
                    <a:pt x="750549" y="106701"/>
                  </a:cubicBezTo>
                  <a:lnTo>
                    <a:pt x="750549" y="106701"/>
                  </a:lnTo>
                  <a:cubicBezTo>
                    <a:pt x="750549" y="135000"/>
                    <a:pt x="739308" y="162140"/>
                    <a:pt x="719297" y="182150"/>
                  </a:cubicBezTo>
                  <a:cubicBezTo>
                    <a:pt x="699287" y="202160"/>
                    <a:pt x="672147" y="213402"/>
                    <a:pt x="643848" y="213402"/>
                  </a:cubicBezTo>
                  <a:lnTo>
                    <a:pt x="106701" y="213402"/>
                  </a:lnTo>
                  <a:cubicBezTo>
                    <a:pt x="78402" y="213402"/>
                    <a:pt x="51262" y="202160"/>
                    <a:pt x="31252" y="182150"/>
                  </a:cubicBezTo>
                  <a:cubicBezTo>
                    <a:pt x="11242" y="162140"/>
                    <a:pt x="0" y="135000"/>
                    <a:pt x="0" y="106701"/>
                  </a:cubicBezTo>
                  <a:lnTo>
                    <a:pt x="0" y="106701"/>
                  </a:lnTo>
                  <a:cubicBezTo>
                    <a:pt x="0" y="78402"/>
                    <a:pt x="11242" y="51262"/>
                    <a:pt x="31252" y="31252"/>
                  </a:cubicBezTo>
                  <a:cubicBezTo>
                    <a:pt x="51262" y="11242"/>
                    <a:pt x="78402" y="0"/>
                    <a:pt x="106701" y="0"/>
                  </a:cubicBezTo>
                  <a:close/>
                </a:path>
              </a:pathLst>
            </a:custGeom>
            <a:solidFill>
              <a:srgbClr val="D6E0EB"/>
            </a:solidFill>
            <a:ln cap="rnd">
              <a:noFill/>
              <a:prstDash val="solid"/>
              <a:round/>
            </a:ln>
          </p:spPr>
        </p:sp>
        <p:sp>
          <p:nvSpPr>
            <p:cNvPr name="TextBox 4" id="4"/>
            <p:cNvSpPr txBox="true"/>
            <p:nvPr/>
          </p:nvSpPr>
          <p:spPr>
            <a:xfrm>
              <a:off x="0" y="-57150"/>
              <a:ext cx="750549" cy="270552"/>
            </a:xfrm>
            <a:prstGeom prst="rect">
              <a:avLst/>
            </a:prstGeom>
          </p:spPr>
          <p:txBody>
            <a:bodyPr anchor="ctr" rtlCol="false" tIns="50800" lIns="50800" bIns="50800" rIns="50800"/>
            <a:lstStyle/>
            <a:p>
              <a:pPr algn="ctr" marL="0" indent="0" lvl="0">
                <a:lnSpc>
                  <a:spcPts val="3640"/>
                </a:lnSpc>
                <a:spcBef>
                  <a:spcPct val="0"/>
                </a:spcBef>
              </a:pPr>
            </a:p>
          </p:txBody>
        </p:sp>
      </p:grpSp>
      <p:sp>
        <p:nvSpPr>
          <p:cNvPr name="TextBox 5" id="5"/>
          <p:cNvSpPr txBox="true"/>
          <p:nvPr/>
        </p:nvSpPr>
        <p:spPr>
          <a:xfrm rot="0">
            <a:off x="4770021" y="758245"/>
            <a:ext cx="8747958" cy="1189355"/>
          </a:xfrm>
          <a:prstGeom prst="rect">
            <a:avLst/>
          </a:prstGeom>
        </p:spPr>
        <p:txBody>
          <a:bodyPr anchor="t" rtlCol="false" tIns="0" lIns="0" bIns="0" rIns="0">
            <a:spAutoFit/>
          </a:bodyPr>
          <a:lstStyle/>
          <a:p>
            <a:pPr algn="ctr" marL="0" indent="0" lvl="0">
              <a:lnSpc>
                <a:spcPts val="8259"/>
              </a:lnSpc>
              <a:spcBef>
                <a:spcPct val="0"/>
              </a:spcBef>
            </a:pPr>
            <a:r>
              <a:rPr lang="en-US" b="true" sz="6999">
                <a:solidFill>
                  <a:srgbClr val="283C4C"/>
                </a:solidFill>
                <a:latin typeface="Akzidenz-Grotesk Heavy"/>
                <a:ea typeface="Akzidenz-Grotesk Heavy"/>
                <a:cs typeface="Akzidenz-Grotesk Heavy"/>
                <a:sym typeface="Akzidenz-Grotesk Heavy"/>
              </a:rPr>
              <a:t>Requirements</a:t>
            </a:r>
          </a:p>
        </p:txBody>
      </p:sp>
      <p:sp>
        <p:nvSpPr>
          <p:cNvPr name="TextBox 6" id="6"/>
          <p:cNvSpPr txBox="true"/>
          <p:nvPr/>
        </p:nvSpPr>
        <p:spPr>
          <a:xfrm rot="0">
            <a:off x="4074982" y="2108255"/>
            <a:ext cx="1828615" cy="431798"/>
          </a:xfrm>
          <a:prstGeom prst="rect">
            <a:avLst/>
          </a:prstGeom>
        </p:spPr>
        <p:txBody>
          <a:bodyPr anchor="t" rtlCol="false" tIns="0" lIns="0" bIns="0" rIns="0">
            <a:spAutoFit/>
          </a:bodyPr>
          <a:lstStyle/>
          <a:p>
            <a:pPr algn="ctr">
              <a:lnSpc>
                <a:spcPts val="3500"/>
              </a:lnSpc>
            </a:pPr>
            <a:r>
              <a:rPr lang="en-US" sz="2500" b="true">
                <a:solidFill>
                  <a:srgbClr val="192F40"/>
                </a:solidFill>
                <a:latin typeface="Aileron Heavy"/>
                <a:ea typeface="Aileron Heavy"/>
                <a:cs typeface="Aileron Heavy"/>
                <a:sym typeface="Aileron Heavy"/>
              </a:rPr>
              <a:t>Functional</a:t>
            </a:r>
          </a:p>
        </p:txBody>
      </p:sp>
      <p:grpSp>
        <p:nvGrpSpPr>
          <p:cNvPr name="Group 7" id="7"/>
          <p:cNvGrpSpPr/>
          <p:nvPr/>
        </p:nvGrpSpPr>
        <p:grpSpPr>
          <a:xfrm rot="0">
            <a:off x="11695357" y="1947600"/>
            <a:ext cx="2849742" cy="810260"/>
            <a:chOff x="0" y="0"/>
            <a:chExt cx="750549" cy="213402"/>
          </a:xfrm>
        </p:grpSpPr>
        <p:sp>
          <p:nvSpPr>
            <p:cNvPr name="Freeform 8" id="8"/>
            <p:cNvSpPr/>
            <p:nvPr/>
          </p:nvSpPr>
          <p:spPr>
            <a:xfrm flipH="false" flipV="false" rot="0">
              <a:off x="0" y="0"/>
              <a:ext cx="750549" cy="213402"/>
            </a:xfrm>
            <a:custGeom>
              <a:avLst/>
              <a:gdLst/>
              <a:ahLst/>
              <a:cxnLst/>
              <a:rect r="r" b="b" t="t" l="l"/>
              <a:pathLst>
                <a:path h="213402" w="750549">
                  <a:moveTo>
                    <a:pt x="106701" y="0"/>
                  </a:moveTo>
                  <a:lnTo>
                    <a:pt x="643848" y="0"/>
                  </a:lnTo>
                  <a:cubicBezTo>
                    <a:pt x="672147" y="0"/>
                    <a:pt x="699287" y="11242"/>
                    <a:pt x="719297" y="31252"/>
                  </a:cubicBezTo>
                  <a:cubicBezTo>
                    <a:pt x="739308" y="51262"/>
                    <a:pt x="750549" y="78402"/>
                    <a:pt x="750549" y="106701"/>
                  </a:cubicBezTo>
                  <a:lnTo>
                    <a:pt x="750549" y="106701"/>
                  </a:lnTo>
                  <a:cubicBezTo>
                    <a:pt x="750549" y="135000"/>
                    <a:pt x="739308" y="162140"/>
                    <a:pt x="719297" y="182150"/>
                  </a:cubicBezTo>
                  <a:cubicBezTo>
                    <a:pt x="699287" y="202160"/>
                    <a:pt x="672147" y="213402"/>
                    <a:pt x="643848" y="213402"/>
                  </a:cubicBezTo>
                  <a:lnTo>
                    <a:pt x="106701" y="213402"/>
                  </a:lnTo>
                  <a:cubicBezTo>
                    <a:pt x="78402" y="213402"/>
                    <a:pt x="51262" y="202160"/>
                    <a:pt x="31252" y="182150"/>
                  </a:cubicBezTo>
                  <a:cubicBezTo>
                    <a:pt x="11242" y="162140"/>
                    <a:pt x="0" y="135000"/>
                    <a:pt x="0" y="106701"/>
                  </a:cubicBezTo>
                  <a:lnTo>
                    <a:pt x="0" y="106701"/>
                  </a:lnTo>
                  <a:cubicBezTo>
                    <a:pt x="0" y="78402"/>
                    <a:pt x="11242" y="51262"/>
                    <a:pt x="31252" y="31252"/>
                  </a:cubicBezTo>
                  <a:cubicBezTo>
                    <a:pt x="51262" y="11242"/>
                    <a:pt x="78402" y="0"/>
                    <a:pt x="106701" y="0"/>
                  </a:cubicBezTo>
                  <a:close/>
                </a:path>
              </a:pathLst>
            </a:custGeom>
            <a:solidFill>
              <a:srgbClr val="D6E0EB"/>
            </a:solidFill>
            <a:ln cap="rnd">
              <a:noFill/>
              <a:prstDash val="solid"/>
              <a:round/>
            </a:ln>
          </p:spPr>
        </p:sp>
        <p:sp>
          <p:nvSpPr>
            <p:cNvPr name="TextBox 9" id="9"/>
            <p:cNvSpPr txBox="true"/>
            <p:nvPr/>
          </p:nvSpPr>
          <p:spPr>
            <a:xfrm>
              <a:off x="0" y="-57150"/>
              <a:ext cx="750549" cy="270552"/>
            </a:xfrm>
            <a:prstGeom prst="rect">
              <a:avLst/>
            </a:prstGeom>
          </p:spPr>
          <p:txBody>
            <a:bodyPr anchor="ctr" rtlCol="false" tIns="50800" lIns="50800" bIns="50800" rIns="50800"/>
            <a:lstStyle/>
            <a:p>
              <a:pPr algn="ctr" marL="0" indent="0" lvl="0">
                <a:lnSpc>
                  <a:spcPts val="3640"/>
                </a:lnSpc>
                <a:spcBef>
                  <a:spcPct val="0"/>
                </a:spcBef>
              </a:pPr>
            </a:p>
          </p:txBody>
        </p:sp>
      </p:grpSp>
      <p:sp>
        <p:nvSpPr>
          <p:cNvPr name="TextBox 10" id="10"/>
          <p:cNvSpPr txBox="true"/>
          <p:nvPr/>
        </p:nvSpPr>
        <p:spPr>
          <a:xfrm rot="0">
            <a:off x="11867356" y="2108255"/>
            <a:ext cx="2505743" cy="431798"/>
          </a:xfrm>
          <a:prstGeom prst="rect">
            <a:avLst/>
          </a:prstGeom>
        </p:spPr>
        <p:txBody>
          <a:bodyPr anchor="t" rtlCol="false" tIns="0" lIns="0" bIns="0" rIns="0">
            <a:spAutoFit/>
          </a:bodyPr>
          <a:lstStyle/>
          <a:p>
            <a:pPr algn="ctr">
              <a:lnSpc>
                <a:spcPts val="3500"/>
              </a:lnSpc>
            </a:pPr>
            <a:r>
              <a:rPr lang="en-US" sz="2500" b="true">
                <a:solidFill>
                  <a:srgbClr val="192F40"/>
                </a:solidFill>
                <a:latin typeface="Aileron Heavy"/>
                <a:ea typeface="Aileron Heavy"/>
                <a:cs typeface="Aileron Heavy"/>
                <a:sym typeface="Aileron Heavy"/>
              </a:rPr>
              <a:t>Nonfunctional</a:t>
            </a:r>
          </a:p>
        </p:txBody>
      </p:sp>
      <p:sp>
        <p:nvSpPr>
          <p:cNvPr name="AutoShape 11" id="11"/>
          <p:cNvSpPr/>
          <p:nvPr/>
        </p:nvSpPr>
        <p:spPr>
          <a:xfrm flipV="true">
            <a:off x="9054759" y="2165405"/>
            <a:ext cx="0" cy="7114990"/>
          </a:xfrm>
          <a:prstGeom prst="line">
            <a:avLst/>
          </a:prstGeom>
          <a:ln cap="flat" w="38100">
            <a:solidFill>
              <a:srgbClr val="000000"/>
            </a:solidFill>
            <a:prstDash val="sysDash"/>
            <a:headEnd type="none" len="sm" w="sm"/>
            <a:tailEnd type="none" len="sm" w="sm"/>
          </a:ln>
        </p:spPr>
      </p:sp>
      <p:sp>
        <p:nvSpPr>
          <p:cNvPr name="TextBox 12" id="12"/>
          <p:cNvSpPr txBox="true"/>
          <p:nvPr/>
        </p:nvSpPr>
        <p:spPr>
          <a:xfrm rot="0">
            <a:off x="1244033" y="2989951"/>
            <a:ext cx="7490514" cy="1758950"/>
          </a:xfrm>
          <a:prstGeom prst="rect">
            <a:avLst/>
          </a:prstGeom>
        </p:spPr>
        <p:txBody>
          <a:bodyPr anchor="t" rtlCol="false" tIns="0" lIns="0" bIns="0" rIns="0">
            <a:spAutoFit/>
          </a:bodyPr>
          <a:lstStyle/>
          <a:p>
            <a:pPr algn="ctr">
              <a:lnSpc>
                <a:spcPts val="2800"/>
              </a:lnSpc>
            </a:pPr>
            <a:r>
              <a:rPr lang="en-US" sz="2000" b="true">
                <a:solidFill>
                  <a:srgbClr val="283C4C"/>
                </a:solidFill>
                <a:latin typeface="Aileron Bold"/>
                <a:ea typeface="Aileron Bold"/>
                <a:cs typeface="Aileron Bold"/>
                <a:sym typeface="Aileron Bold"/>
              </a:rPr>
              <a:t>Environmental Monitoring </a:t>
            </a:r>
          </a:p>
          <a:p>
            <a:pPr algn="ctr">
              <a:lnSpc>
                <a:spcPts val="2800"/>
              </a:lnSpc>
            </a:pPr>
            <a:r>
              <a:rPr lang="en-US" sz="2000">
                <a:solidFill>
                  <a:srgbClr val="283C4C"/>
                </a:solidFill>
                <a:latin typeface="Aileron"/>
                <a:ea typeface="Aileron"/>
                <a:cs typeface="Aileron"/>
                <a:sym typeface="Aileron"/>
              </a:rPr>
              <a:t>monitor various environmental factors such as temperature, humidity, CO2 concentration, CO concentration, lighting, noise level within the EEG laboratory.</a:t>
            </a:r>
          </a:p>
          <a:p>
            <a:pPr algn="ctr">
              <a:lnSpc>
                <a:spcPts val="2800"/>
              </a:lnSpc>
            </a:pPr>
          </a:p>
        </p:txBody>
      </p:sp>
      <p:grpSp>
        <p:nvGrpSpPr>
          <p:cNvPr name="Group 13" id="13"/>
          <p:cNvGrpSpPr/>
          <p:nvPr/>
        </p:nvGrpSpPr>
        <p:grpSpPr>
          <a:xfrm rot="0">
            <a:off x="364301" y="448078"/>
            <a:ext cx="174796" cy="174796"/>
            <a:chOff x="0" y="0"/>
            <a:chExt cx="6350000" cy="6350000"/>
          </a:xfrm>
        </p:grpSpPr>
        <p:sp>
          <p:nvSpPr>
            <p:cNvPr name="Freeform 14" id="1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5" id="15"/>
          <p:cNvGrpSpPr/>
          <p:nvPr/>
        </p:nvGrpSpPr>
        <p:grpSpPr>
          <a:xfrm rot="0">
            <a:off x="364301" y="9646702"/>
            <a:ext cx="174796" cy="174796"/>
            <a:chOff x="0" y="0"/>
            <a:chExt cx="6350000" cy="6350000"/>
          </a:xfrm>
        </p:grpSpPr>
        <p:sp>
          <p:nvSpPr>
            <p:cNvPr name="Freeform 16" id="1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7" id="17"/>
          <p:cNvGrpSpPr/>
          <p:nvPr/>
        </p:nvGrpSpPr>
        <p:grpSpPr>
          <a:xfrm rot="0">
            <a:off x="17781502" y="448078"/>
            <a:ext cx="174796" cy="174796"/>
            <a:chOff x="0" y="0"/>
            <a:chExt cx="6350000" cy="6350000"/>
          </a:xfrm>
        </p:grpSpPr>
        <p:sp>
          <p:nvSpPr>
            <p:cNvPr name="Freeform 18" id="1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9" id="19"/>
          <p:cNvGrpSpPr/>
          <p:nvPr/>
        </p:nvGrpSpPr>
        <p:grpSpPr>
          <a:xfrm rot="0">
            <a:off x="17781502" y="9646702"/>
            <a:ext cx="174796" cy="174796"/>
            <a:chOff x="0" y="0"/>
            <a:chExt cx="6350000" cy="6350000"/>
          </a:xfrm>
        </p:grpSpPr>
        <p:sp>
          <p:nvSpPr>
            <p:cNvPr name="Freeform 20" id="2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sp>
        <p:nvSpPr>
          <p:cNvPr name="TextBox 21" id="21"/>
          <p:cNvSpPr txBox="true"/>
          <p:nvPr/>
        </p:nvSpPr>
        <p:spPr>
          <a:xfrm rot="0">
            <a:off x="1244033" y="4840155"/>
            <a:ext cx="7490514" cy="1406525"/>
          </a:xfrm>
          <a:prstGeom prst="rect">
            <a:avLst/>
          </a:prstGeom>
        </p:spPr>
        <p:txBody>
          <a:bodyPr anchor="t" rtlCol="false" tIns="0" lIns="0" bIns="0" rIns="0">
            <a:spAutoFit/>
          </a:bodyPr>
          <a:lstStyle/>
          <a:p>
            <a:pPr algn="ctr">
              <a:lnSpc>
                <a:spcPts val="2800"/>
              </a:lnSpc>
            </a:pPr>
            <a:r>
              <a:rPr lang="en-US" sz="2000" b="true">
                <a:solidFill>
                  <a:srgbClr val="283C4C"/>
                </a:solidFill>
                <a:latin typeface="Aileron Bold"/>
                <a:ea typeface="Aileron Bold"/>
                <a:cs typeface="Aileron Bold"/>
                <a:sym typeface="Aileron Bold"/>
              </a:rPr>
              <a:t>Real-time Data Collection</a:t>
            </a:r>
          </a:p>
          <a:p>
            <a:pPr algn="ctr">
              <a:lnSpc>
                <a:spcPts val="2800"/>
              </a:lnSpc>
            </a:pPr>
            <a:r>
              <a:rPr lang="en-US" sz="2000">
                <a:solidFill>
                  <a:srgbClr val="283C4C"/>
                </a:solidFill>
                <a:latin typeface="Aileron"/>
                <a:ea typeface="Aileron"/>
                <a:cs typeface="Aileron"/>
                <a:sym typeface="Aileron"/>
              </a:rPr>
              <a:t> The system must collect data from connected sensors and provide real-time readings to the user interface.</a:t>
            </a:r>
          </a:p>
          <a:p>
            <a:pPr algn="ctr">
              <a:lnSpc>
                <a:spcPts val="2800"/>
              </a:lnSpc>
            </a:pPr>
          </a:p>
        </p:txBody>
      </p:sp>
      <p:sp>
        <p:nvSpPr>
          <p:cNvPr name="TextBox 22" id="22"/>
          <p:cNvSpPr txBox="true"/>
          <p:nvPr/>
        </p:nvSpPr>
        <p:spPr>
          <a:xfrm rot="0">
            <a:off x="1244033" y="6341930"/>
            <a:ext cx="7490514" cy="1054100"/>
          </a:xfrm>
          <a:prstGeom prst="rect">
            <a:avLst/>
          </a:prstGeom>
        </p:spPr>
        <p:txBody>
          <a:bodyPr anchor="t" rtlCol="false" tIns="0" lIns="0" bIns="0" rIns="0">
            <a:spAutoFit/>
          </a:bodyPr>
          <a:lstStyle/>
          <a:p>
            <a:pPr algn="ctr">
              <a:lnSpc>
                <a:spcPts val="2800"/>
              </a:lnSpc>
            </a:pPr>
            <a:r>
              <a:rPr lang="en-US" sz="2000" b="true">
                <a:solidFill>
                  <a:srgbClr val="283C4C"/>
                </a:solidFill>
                <a:latin typeface="Aileron Bold"/>
                <a:ea typeface="Aileron Bold"/>
                <a:cs typeface="Aileron Bold"/>
                <a:sym typeface="Aileron Bold"/>
              </a:rPr>
              <a:t>Data Logging and Storage  </a:t>
            </a:r>
          </a:p>
          <a:p>
            <a:pPr algn="ctr">
              <a:lnSpc>
                <a:spcPts val="2800"/>
              </a:lnSpc>
            </a:pPr>
            <a:r>
              <a:rPr lang="en-US" sz="2000">
                <a:solidFill>
                  <a:srgbClr val="283C4C"/>
                </a:solidFill>
                <a:latin typeface="Aileron"/>
                <a:ea typeface="Aileron"/>
                <a:cs typeface="Aileron"/>
                <a:sym typeface="Aileron"/>
              </a:rPr>
              <a:t>The system must store all environmental data over time, allowing for historical data retrieval and analysis.</a:t>
            </a:r>
          </a:p>
        </p:txBody>
      </p:sp>
      <p:sp>
        <p:nvSpPr>
          <p:cNvPr name="TextBox 23" id="23"/>
          <p:cNvSpPr txBox="true"/>
          <p:nvPr/>
        </p:nvSpPr>
        <p:spPr>
          <a:xfrm rot="0">
            <a:off x="1244033" y="7765600"/>
            <a:ext cx="7490514" cy="1406525"/>
          </a:xfrm>
          <a:prstGeom prst="rect">
            <a:avLst/>
          </a:prstGeom>
        </p:spPr>
        <p:txBody>
          <a:bodyPr anchor="t" rtlCol="false" tIns="0" lIns="0" bIns="0" rIns="0">
            <a:spAutoFit/>
          </a:bodyPr>
          <a:lstStyle/>
          <a:p>
            <a:pPr algn="ctr">
              <a:lnSpc>
                <a:spcPts val="2800"/>
              </a:lnSpc>
            </a:pPr>
            <a:r>
              <a:rPr lang="en-US" sz="2000" b="true">
                <a:solidFill>
                  <a:srgbClr val="283C4C"/>
                </a:solidFill>
                <a:latin typeface="Aileron Bold"/>
                <a:ea typeface="Aileron Bold"/>
                <a:cs typeface="Aileron Bold"/>
                <a:sym typeface="Aileron Bold"/>
              </a:rPr>
              <a:t>Integration with EEG System  </a:t>
            </a:r>
          </a:p>
          <a:p>
            <a:pPr algn="ctr">
              <a:lnSpc>
                <a:spcPts val="2800"/>
              </a:lnSpc>
            </a:pPr>
            <a:r>
              <a:rPr lang="en-US" sz="2000">
                <a:solidFill>
                  <a:srgbClr val="283C4C"/>
                </a:solidFill>
                <a:latin typeface="Aileron"/>
                <a:ea typeface="Aileron"/>
                <a:cs typeface="Aileron"/>
                <a:sym typeface="Aileron"/>
              </a:rPr>
              <a:t> The environmental monitoring system must integrate with the EEG system, ensuring that environmental data can be factored into EEG analysis for improved accuracy</a:t>
            </a:r>
          </a:p>
        </p:txBody>
      </p:sp>
      <p:sp>
        <p:nvSpPr>
          <p:cNvPr name="TextBox 24" id="24"/>
          <p:cNvSpPr txBox="true"/>
          <p:nvPr/>
        </p:nvSpPr>
        <p:spPr>
          <a:xfrm rot="0">
            <a:off x="9553453" y="2989951"/>
            <a:ext cx="7490514" cy="1406525"/>
          </a:xfrm>
          <a:prstGeom prst="rect">
            <a:avLst/>
          </a:prstGeom>
        </p:spPr>
        <p:txBody>
          <a:bodyPr anchor="t" rtlCol="false" tIns="0" lIns="0" bIns="0" rIns="0">
            <a:spAutoFit/>
          </a:bodyPr>
          <a:lstStyle/>
          <a:p>
            <a:pPr algn="ctr">
              <a:lnSpc>
                <a:spcPts val="2800"/>
              </a:lnSpc>
            </a:pPr>
            <a:r>
              <a:rPr lang="en-US" sz="2000" b="true">
                <a:solidFill>
                  <a:srgbClr val="283C4C"/>
                </a:solidFill>
                <a:latin typeface="Aileron Bold"/>
                <a:ea typeface="Aileron Bold"/>
                <a:cs typeface="Aileron Bold"/>
                <a:sym typeface="Aileron Bold"/>
              </a:rPr>
              <a:t>Data Integrity and Accuracy</a:t>
            </a:r>
          </a:p>
          <a:p>
            <a:pPr algn="ctr">
              <a:lnSpc>
                <a:spcPts val="2800"/>
              </a:lnSpc>
            </a:pPr>
            <a:r>
              <a:rPr lang="en-US" sz="2000" b="true">
                <a:solidFill>
                  <a:srgbClr val="283C4C"/>
                </a:solidFill>
                <a:latin typeface="Aileron Bold"/>
                <a:ea typeface="Aileron Bold"/>
                <a:cs typeface="Aileron Bold"/>
                <a:sym typeface="Aileron Bold"/>
              </a:rPr>
              <a:t>    </a:t>
            </a:r>
            <a:r>
              <a:rPr lang="en-US" sz="2000">
                <a:solidFill>
                  <a:srgbClr val="283C4C"/>
                </a:solidFill>
                <a:latin typeface="Aileron"/>
                <a:ea typeface="Aileron"/>
                <a:cs typeface="Aileron"/>
                <a:sym typeface="Aileron"/>
              </a:rPr>
              <a:t>The system must ensure the accuracy and integrity of the environmental data, ensuring that sensors and other devices are calibrated and maintained to provide reliable information </a:t>
            </a:r>
          </a:p>
        </p:txBody>
      </p:sp>
      <p:sp>
        <p:nvSpPr>
          <p:cNvPr name="TextBox 25" id="25"/>
          <p:cNvSpPr txBox="true"/>
          <p:nvPr/>
        </p:nvSpPr>
        <p:spPr>
          <a:xfrm rot="0">
            <a:off x="9553453" y="4840155"/>
            <a:ext cx="7490514" cy="1054100"/>
          </a:xfrm>
          <a:prstGeom prst="rect">
            <a:avLst/>
          </a:prstGeom>
        </p:spPr>
        <p:txBody>
          <a:bodyPr anchor="t" rtlCol="false" tIns="0" lIns="0" bIns="0" rIns="0">
            <a:spAutoFit/>
          </a:bodyPr>
          <a:lstStyle/>
          <a:p>
            <a:pPr algn="ctr">
              <a:lnSpc>
                <a:spcPts val="2800"/>
              </a:lnSpc>
            </a:pPr>
            <a:r>
              <a:rPr lang="en-US" sz="2000" b="true">
                <a:solidFill>
                  <a:srgbClr val="283C4C"/>
                </a:solidFill>
                <a:latin typeface="Aileron Bold"/>
                <a:ea typeface="Aileron Bold"/>
                <a:cs typeface="Aileron Bold"/>
                <a:sym typeface="Aileron Bold"/>
              </a:rPr>
              <a:t>Scalability</a:t>
            </a:r>
          </a:p>
          <a:p>
            <a:pPr algn="ctr">
              <a:lnSpc>
                <a:spcPts val="2800"/>
              </a:lnSpc>
            </a:pPr>
            <a:r>
              <a:rPr lang="en-US" sz="2000" b="true">
                <a:solidFill>
                  <a:srgbClr val="283C4C"/>
                </a:solidFill>
                <a:latin typeface="Aileron Bold"/>
                <a:ea typeface="Aileron Bold"/>
                <a:cs typeface="Aileron Bold"/>
                <a:sym typeface="Aileron Bold"/>
              </a:rPr>
              <a:t> </a:t>
            </a:r>
            <a:r>
              <a:rPr lang="en-US" sz="2000">
                <a:solidFill>
                  <a:srgbClr val="283C4C"/>
                </a:solidFill>
                <a:latin typeface="Aileron"/>
                <a:ea typeface="Aileron"/>
                <a:cs typeface="Aileron"/>
                <a:sym typeface="Aileron"/>
              </a:rPr>
              <a:t>  The system must be scalable to accommodate additional sensors or monitoring devices without affecting performance</a:t>
            </a:r>
            <a:r>
              <a:rPr lang="en-US" sz="2000" b="true">
                <a:solidFill>
                  <a:srgbClr val="283C4C"/>
                </a:solidFill>
                <a:latin typeface="Aileron Bold"/>
                <a:ea typeface="Aileron Bold"/>
                <a:cs typeface="Aileron Bold"/>
                <a:sym typeface="Aileron Bold"/>
              </a:rPr>
              <a:t>. </a:t>
            </a:r>
          </a:p>
        </p:txBody>
      </p:sp>
      <p:sp>
        <p:nvSpPr>
          <p:cNvPr name="TextBox 26" id="26"/>
          <p:cNvSpPr txBox="true"/>
          <p:nvPr/>
        </p:nvSpPr>
        <p:spPr>
          <a:xfrm rot="0">
            <a:off x="9553453" y="6302877"/>
            <a:ext cx="7490514" cy="1054100"/>
          </a:xfrm>
          <a:prstGeom prst="rect">
            <a:avLst/>
          </a:prstGeom>
        </p:spPr>
        <p:txBody>
          <a:bodyPr anchor="t" rtlCol="false" tIns="0" lIns="0" bIns="0" rIns="0">
            <a:spAutoFit/>
          </a:bodyPr>
          <a:lstStyle/>
          <a:p>
            <a:pPr algn="ctr">
              <a:lnSpc>
                <a:spcPts val="2800"/>
              </a:lnSpc>
            </a:pPr>
            <a:r>
              <a:rPr lang="en-US" sz="2000" b="true">
                <a:solidFill>
                  <a:srgbClr val="283C4C"/>
                </a:solidFill>
                <a:latin typeface="Aileron Bold"/>
                <a:ea typeface="Aileron Bold"/>
                <a:cs typeface="Aileron Bold"/>
                <a:sym typeface="Aileron Bold"/>
              </a:rPr>
              <a:t>Security</a:t>
            </a:r>
          </a:p>
          <a:p>
            <a:pPr algn="ctr">
              <a:lnSpc>
                <a:spcPts val="2800"/>
              </a:lnSpc>
            </a:pPr>
            <a:r>
              <a:rPr lang="en-US" sz="2000" b="true">
                <a:solidFill>
                  <a:srgbClr val="283C4C"/>
                </a:solidFill>
                <a:latin typeface="Aileron Bold"/>
                <a:ea typeface="Aileron Bold"/>
                <a:cs typeface="Aileron Bold"/>
                <a:sym typeface="Aileron Bold"/>
              </a:rPr>
              <a:t> E</a:t>
            </a:r>
            <a:r>
              <a:rPr lang="en-US" sz="2000">
                <a:solidFill>
                  <a:srgbClr val="283C4C"/>
                </a:solidFill>
                <a:latin typeface="Aileron"/>
                <a:ea typeface="Aileron"/>
                <a:cs typeface="Aileron"/>
                <a:sym typeface="Aileron"/>
              </a:rPr>
              <a:t>nsure the security of environmental and EEG data by using encryption protocols during transmission and secure storage. </a:t>
            </a:r>
          </a:p>
        </p:txBody>
      </p:sp>
      <p:sp>
        <p:nvSpPr>
          <p:cNvPr name="TextBox 27" id="27"/>
          <p:cNvSpPr txBox="true"/>
          <p:nvPr/>
        </p:nvSpPr>
        <p:spPr>
          <a:xfrm rot="0">
            <a:off x="9553453" y="7765600"/>
            <a:ext cx="7490514" cy="1406525"/>
          </a:xfrm>
          <a:prstGeom prst="rect">
            <a:avLst/>
          </a:prstGeom>
        </p:spPr>
        <p:txBody>
          <a:bodyPr anchor="t" rtlCol="false" tIns="0" lIns="0" bIns="0" rIns="0">
            <a:spAutoFit/>
          </a:bodyPr>
          <a:lstStyle/>
          <a:p>
            <a:pPr algn="ctr">
              <a:lnSpc>
                <a:spcPts val="2800"/>
              </a:lnSpc>
            </a:pPr>
            <a:r>
              <a:rPr lang="en-US" sz="2000" b="true">
                <a:solidFill>
                  <a:srgbClr val="283C4C"/>
                </a:solidFill>
                <a:latin typeface="Aileron Bold"/>
                <a:ea typeface="Aileron Bold"/>
                <a:cs typeface="Aileron Bold"/>
                <a:sym typeface="Aileron Bold"/>
              </a:rPr>
              <a:t>Usability </a:t>
            </a:r>
          </a:p>
          <a:p>
            <a:pPr algn="ctr">
              <a:lnSpc>
                <a:spcPts val="2800"/>
              </a:lnSpc>
            </a:pPr>
            <a:r>
              <a:rPr lang="en-US" sz="2000" b="true">
                <a:solidFill>
                  <a:srgbClr val="283C4C"/>
                </a:solidFill>
                <a:latin typeface="Aileron Bold"/>
                <a:ea typeface="Aileron Bold"/>
                <a:cs typeface="Aileron Bold"/>
                <a:sym typeface="Aileron Bold"/>
              </a:rPr>
              <a:t>  </a:t>
            </a:r>
            <a:r>
              <a:rPr lang="en-US" sz="2000">
                <a:solidFill>
                  <a:srgbClr val="283C4C"/>
                </a:solidFill>
                <a:latin typeface="Aileron"/>
                <a:ea typeface="Aileron"/>
                <a:cs typeface="Aileron"/>
                <a:sym typeface="Aileron"/>
              </a:rPr>
              <a:t> The system must have an intuitive, user-friendly interface so that laboratory personnel can easily configure settings, view data, and analyze results without specialized training</a:t>
            </a:r>
          </a:p>
        </p:txBody>
      </p:sp>
      <p:sp>
        <p:nvSpPr>
          <p:cNvPr name="TextBox 28" id="2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786188" y="1330373"/>
            <a:ext cx="6438460" cy="6333835"/>
          </a:xfrm>
          <a:custGeom>
            <a:avLst/>
            <a:gdLst/>
            <a:ahLst/>
            <a:cxnLst/>
            <a:rect r="r" b="b" t="t" l="l"/>
            <a:pathLst>
              <a:path h="6333835" w="6438460">
                <a:moveTo>
                  <a:pt x="0" y="0"/>
                </a:moveTo>
                <a:lnTo>
                  <a:pt x="6438460" y="0"/>
                </a:lnTo>
                <a:lnTo>
                  <a:pt x="6438460" y="6333835"/>
                </a:lnTo>
                <a:lnTo>
                  <a:pt x="0" y="6333835"/>
                </a:lnTo>
                <a:lnTo>
                  <a:pt x="0" y="0"/>
                </a:lnTo>
                <a:close/>
              </a:path>
            </a:pathLst>
          </a:custGeom>
          <a:blipFill>
            <a:blip r:embed="rId2"/>
            <a:stretch>
              <a:fillRect l="0" t="0" r="0" b="0"/>
            </a:stretch>
          </a:blipFill>
        </p:spPr>
      </p:sp>
      <p:sp>
        <p:nvSpPr>
          <p:cNvPr name="TextBox 3" id="3"/>
          <p:cNvSpPr txBox="true"/>
          <p:nvPr/>
        </p:nvSpPr>
        <p:spPr>
          <a:xfrm rot="0">
            <a:off x="2066826" y="1254173"/>
            <a:ext cx="2291209" cy="712470"/>
          </a:xfrm>
          <a:prstGeom prst="rect">
            <a:avLst/>
          </a:prstGeom>
        </p:spPr>
        <p:txBody>
          <a:bodyPr anchor="t" rtlCol="false" tIns="0" lIns="0" bIns="0" rIns="0">
            <a:spAutoFit/>
          </a:bodyPr>
          <a:lstStyle/>
          <a:p>
            <a:pPr algn="ctr">
              <a:lnSpc>
                <a:spcPts val="5880"/>
              </a:lnSpc>
            </a:pPr>
            <a:r>
              <a:rPr lang="en-US" sz="4200" b="true">
                <a:solidFill>
                  <a:srgbClr val="000000"/>
                </a:solidFill>
                <a:latin typeface="Noto Sans Bold"/>
                <a:ea typeface="Noto Sans Bold"/>
                <a:cs typeface="Noto Sans Bold"/>
                <a:sym typeface="Noto Sans Bold"/>
              </a:rPr>
              <a:t>Scenario</a:t>
            </a:r>
          </a:p>
        </p:txBody>
      </p:sp>
      <p:sp>
        <p:nvSpPr>
          <p:cNvPr name="TextBox 4" id="4"/>
          <p:cNvSpPr txBox="true"/>
          <p:nvPr/>
        </p:nvSpPr>
        <p:spPr>
          <a:xfrm rot="0">
            <a:off x="1867173" y="2234695"/>
            <a:ext cx="6194078" cy="514349"/>
          </a:xfrm>
          <a:prstGeom prst="rect">
            <a:avLst/>
          </a:prstGeom>
        </p:spPr>
        <p:txBody>
          <a:bodyPr anchor="t" rtlCol="false" tIns="0" lIns="0" bIns="0" rIns="0">
            <a:spAutoFit/>
          </a:bodyPr>
          <a:lstStyle/>
          <a:p>
            <a:pPr algn="ctr">
              <a:lnSpc>
                <a:spcPts val="4200"/>
              </a:lnSpc>
              <a:spcBef>
                <a:spcPct val="0"/>
              </a:spcBef>
            </a:pPr>
            <a:r>
              <a:rPr lang="en-US" b="true" sz="3000">
                <a:solidFill>
                  <a:srgbClr val="000000"/>
                </a:solidFill>
                <a:latin typeface="Noto Sans Bold"/>
                <a:ea typeface="Noto Sans Bold"/>
                <a:cs typeface="Noto Sans Bold"/>
                <a:sym typeface="Noto Sans Bold"/>
              </a:rPr>
              <a:t>Step 1: </a:t>
            </a:r>
            <a:r>
              <a:rPr lang="en-US" b="true" sz="3000">
                <a:solidFill>
                  <a:srgbClr val="000000"/>
                </a:solidFill>
                <a:latin typeface="Noto Sans Bold"/>
                <a:ea typeface="Noto Sans Bold"/>
                <a:cs typeface="Noto Sans Bold"/>
                <a:sym typeface="Noto Sans Bold"/>
              </a:rPr>
              <a:t>Planning and Installation</a:t>
            </a:r>
          </a:p>
        </p:txBody>
      </p:sp>
      <p:sp>
        <p:nvSpPr>
          <p:cNvPr name="TextBox 5" id="5"/>
          <p:cNvSpPr txBox="true"/>
          <p:nvPr/>
        </p:nvSpPr>
        <p:spPr>
          <a:xfrm rot="0">
            <a:off x="2008783" y="3017095"/>
            <a:ext cx="2784872" cy="448308"/>
          </a:xfrm>
          <a:prstGeom prst="rect">
            <a:avLst/>
          </a:prstGeom>
        </p:spPr>
        <p:txBody>
          <a:bodyPr anchor="t" rtlCol="false" tIns="0" lIns="0" bIns="0" rIns="0">
            <a:spAutoFit/>
          </a:bodyPr>
          <a:lstStyle/>
          <a:p>
            <a:pPr algn="ctr">
              <a:lnSpc>
                <a:spcPts val="3640"/>
              </a:lnSpc>
              <a:spcBef>
                <a:spcPct val="0"/>
              </a:spcBef>
            </a:pPr>
            <a:r>
              <a:rPr lang="en-US" sz="2600">
                <a:solidFill>
                  <a:srgbClr val="000000"/>
                </a:solidFill>
                <a:latin typeface="Noto Sans"/>
                <a:ea typeface="Noto Sans"/>
                <a:cs typeface="Noto Sans"/>
                <a:sym typeface="Noto Sans"/>
              </a:rPr>
              <a:t>Sensor Placement</a:t>
            </a:r>
          </a:p>
        </p:txBody>
      </p:sp>
      <p:sp>
        <p:nvSpPr>
          <p:cNvPr name="TextBox 6" id="6"/>
          <p:cNvSpPr txBox="true"/>
          <p:nvPr/>
        </p:nvSpPr>
        <p:spPr>
          <a:xfrm rot="0">
            <a:off x="2066826" y="3732103"/>
            <a:ext cx="6117455" cy="4105908"/>
          </a:xfrm>
          <a:prstGeom prst="rect">
            <a:avLst/>
          </a:prstGeom>
        </p:spPr>
        <p:txBody>
          <a:bodyPr anchor="t" rtlCol="false" tIns="0" lIns="0" bIns="0" rIns="0">
            <a:spAutoFit/>
          </a:bodyPr>
          <a:lstStyle/>
          <a:p>
            <a:pPr algn="l" marL="561353" indent="-280677" lvl="1">
              <a:lnSpc>
                <a:spcPts val="3640"/>
              </a:lnSpc>
              <a:buFont typeface="Arial"/>
              <a:buChar char="•"/>
            </a:pPr>
            <a:r>
              <a:rPr lang="en-US" sz="2600">
                <a:solidFill>
                  <a:srgbClr val="000000"/>
                </a:solidFill>
                <a:latin typeface="Noto Sans"/>
                <a:ea typeface="Noto Sans"/>
                <a:cs typeface="Noto Sans"/>
                <a:sym typeface="Noto Sans"/>
              </a:rPr>
              <a:t>Temperature and humidity sensors are installed near EEG recording stations to capture localized data.</a:t>
            </a:r>
          </a:p>
          <a:p>
            <a:pPr algn="l" marL="561353" indent="-280677" lvl="1">
              <a:lnSpc>
                <a:spcPts val="3640"/>
              </a:lnSpc>
              <a:buFont typeface="Arial"/>
              <a:buChar char="•"/>
            </a:pPr>
            <a:r>
              <a:rPr lang="en-US" sz="2600">
                <a:solidFill>
                  <a:srgbClr val="000000"/>
                </a:solidFill>
                <a:latin typeface="Noto Sans"/>
                <a:ea typeface="Noto Sans"/>
                <a:cs typeface="Noto Sans"/>
                <a:sym typeface="Noto Sans"/>
              </a:rPr>
              <a:t>Air quality sensors are placed near ventilation systems and patient areas.</a:t>
            </a:r>
          </a:p>
          <a:p>
            <a:pPr algn="l" marL="561353" indent="-280677" lvl="1">
              <a:lnSpc>
                <a:spcPts val="3640"/>
              </a:lnSpc>
              <a:buFont typeface="Arial"/>
              <a:buChar char="•"/>
            </a:pPr>
            <a:r>
              <a:rPr lang="en-US" sz="2600">
                <a:solidFill>
                  <a:srgbClr val="000000"/>
                </a:solidFill>
                <a:latin typeface="Noto Sans"/>
                <a:ea typeface="Noto Sans"/>
                <a:cs typeface="Noto Sans"/>
                <a:sym typeface="Noto Sans"/>
              </a:rPr>
              <a:t>Noise and light sensors are distributed across the lab, focusing on potential disturbance sources.</a:t>
            </a:r>
          </a:p>
        </p:txBody>
      </p:sp>
      <p:sp>
        <p:nvSpPr>
          <p:cNvPr name="TextBox 7" id="7"/>
          <p:cNvSpPr txBox="true"/>
          <p:nvPr/>
        </p:nvSpPr>
        <p:spPr>
          <a:xfrm rot="0">
            <a:off x="2002086" y="7871247"/>
            <a:ext cx="2962126" cy="448308"/>
          </a:xfrm>
          <a:prstGeom prst="rect">
            <a:avLst/>
          </a:prstGeom>
        </p:spPr>
        <p:txBody>
          <a:bodyPr anchor="t" rtlCol="false" tIns="0" lIns="0" bIns="0" rIns="0">
            <a:spAutoFit/>
          </a:bodyPr>
          <a:lstStyle/>
          <a:p>
            <a:pPr algn="ctr">
              <a:lnSpc>
                <a:spcPts val="3640"/>
              </a:lnSpc>
              <a:spcBef>
                <a:spcPct val="0"/>
              </a:spcBef>
            </a:pPr>
            <a:r>
              <a:rPr lang="en-US" sz="2600">
                <a:solidFill>
                  <a:srgbClr val="000000"/>
                </a:solidFill>
                <a:latin typeface="Noto Sans"/>
                <a:ea typeface="Noto Sans"/>
                <a:cs typeface="Noto Sans"/>
                <a:sym typeface="Noto Sans"/>
              </a:rPr>
              <a:t>System Integration</a:t>
            </a:r>
          </a:p>
        </p:txBody>
      </p:sp>
      <p:sp>
        <p:nvSpPr>
          <p:cNvPr name="TextBox 8" id="8"/>
          <p:cNvSpPr txBox="true"/>
          <p:nvPr/>
        </p:nvSpPr>
        <p:spPr>
          <a:xfrm rot="0">
            <a:off x="2066826" y="8352792"/>
            <a:ext cx="10736610" cy="905508"/>
          </a:xfrm>
          <a:prstGeom prst="rect">
            <a:avLst/>
          </a:prstGeom>
        </p:spPr>
        <p:txBody>
          <a:bodyPr anchor="t" rtlCol="false" tIns="0" lIns="0" bIns="0" rIns="0">
            <a:spAutoFit/>
          </a:bodyPr>
          <a:lstStyle/>
          <a:p>
            <a:pPr algn="l" marL="561353" indent="-280677" lvl="1">
              <a:lnSpc>
                <a:spcPts val="3640"/>
              </a:lnSpc>
              <a:buFont typeface="Arial"/>
              <a:buChar char="•"/>
            </a:pPr>
            <a:r>
              <a:rPr lang="en-US" sz="2600">
                <a:solidFill>
                  <a:srgbClr val="000000"/>
                </a:solidFill>
                <a:latin typeface="Noto Sans"/>
                <a:ea typeface="Noto Sans"/>
                <a:cs typeface="Noto Sans"/>
                <a:sym typeface="Noto Sans"/>
              </a:rPr>
              <a:t>S</a:t>
            </a:r>
            <a:r>
              <a:rPr lang="en-US" sz="2600">
                <a:solidFill>
                  <a:srgbClr val="000000"/>
                </a:solidFill>
                <a:latin typeface="Noto Sans"/>
                <a:ea typeface="Noto Sans"/>
                <a:cs typeface="Noto Sans"/>
                <a:sym typeface="Noto Sans"/>
              </a:rPr>
              <a:t>ensors are calibrated and connected to the IoMT gateway.</a:t>
            </a:r>
          </a:p>
          <a:p>
            <a:pPr algn="l" marL="561353" indent="-280677" lvl="1">
              <a:lnSpc>
                <a:spcPts val="3640"/>
              </a:lnSpc>
              <a:buFont typeface="Arial"/>
              <a:buChar char="•"/>
            </a:pPr>
            <a:r>
              <a:rPr lang="en-US" sz="2600">
                <a:solidFill>
                  <a:srgbClr val="000000"/>
                </a:solidFill>
                <a:latin typeface="Noto Sans"/>
                <a:ea typeface="Noto Sans"/>
                <a:cs typeface="Noto Sans"/>
                <a:sym typeface="Noto Sans"/>
              </a:rPr>
              <a:t>The gateway is configured to transmit data securely to the server.</a:t>
            </a:r>
          </a:p>
        </p:txBody>
      </p:sp>
      <p:sp>
        <p:nvSpPr>
          <p:cNvPr name="TextBox 9" id="9"/>
          <p:cNvSpPr txBox="true"/>
          <p:nvPr/>
        </p:nvSpPr>
        <p:spPr>
          <a:xfrm rot="2505695">
            <a:off x="9681588" y="3024355"/>
            <a:ext cx="2668786" cy="448308"/>
          </a:xfrm>
          <a:prstGeom prst="rect">
            <a:avLst/>
          </a:prstGeom>
        </p:spPr>
        <p:txBody>
          <a:bodyPr anchor="t" rtlCol="false" tIns="0" lIns="0" bIns="0" rIns="0">
            <a:spAutoFit/>
          </a:bodyPr>
          <a:lstStyle/>
          <a:p>
            <a:pPr algn="ctr">
              <a:lnSpc>
                <a:spcPts val="3640"/>
              </a:lnSpc>
              <a:spcBef>
                <a:spcPct val="0"/>
              </a:spcBef>
            </a:pPr>
            <a:r>
              <a:rPr lang="en-US" sz="2600">
                <a:solidFill>
                  <a:srgbClr val="000000"/>
                </a:solidFill>
                <a:latin typeface="Aileron"/>
                <a:ea typeface="Aileron"/>
                <a:cs typeface="Aileron"/>
                <a:sym typeface="Aileron"/>
              </a:rPr>
              <a:t>50cm</a:t>
            </a:r>
          </a:p>
        </p:txBody>
      </p:sp>
      <p:sp>
        <p:nvSpPr>
          <p:cNvPr name="TextBox 10" id="10"/>
          <p:cNvSpPr txBox="true"/>
          <p:nvPr/>
        </p:nvSpPr>
        <p:spPr>
          <a:xfrm rot="2524575">
            <a:off x="12900935" y="6218915"/>
            <a:ext cx="2668786" cy="448308"/>
          </a:xfrm>
          <a:prstGeom prst="rect">
            <a:avLst/>
          </a:prstGeom>
        </p:spPr>
        <p:txBody>
          <a:bodyPr anchor="t" rtlCol="false" tIns="0" lIns="0" bIns="0" rIns="0">
            <a:spAutoFit/>
          </a:bodyPr>
          <a:lstStyle/>
          <a:p>
            <a:pPr algn="ctr">
              <a:lnSpc>
                <a:spcPts val="3640"/>
              </a:lnSpc>
              <a:spcBef>
                <a:spcPct val="0"/>
              </a:spcBef>
            </a:pPr>
            <a:r>
              <a:rPr lang="en-US" sz="2600">
                <a:solidFill>
                  <a:srgbClr val="000000"/>
                </a:solidFill>
                <a:latin typeface="Aileron"/>
                <a:ea typeface="Aileron"/>
                <a:cs typeface="Aileron"/>
                <a:sym typeface="Aileron"/>
              </a:rPr>
              <a:t>50cm</a:t>
            </a:r>
          </a:p>
        </p:txBody>
      </p:sp>
      <p:sp>
        <p:nvSpPr>
          <p:cNvPr name="TextBox 11" id="11"/>
          <p:cNvSpPr txBox="true"/>
          <p:nvPr/>
        </p:nvSpPr>
        <p:spPr>
          <a:xfrm rot="-2368218">
            <a:off x="13609768" y="2940920"/>
            <a:ext cx="2668786" cy="448308"/>
          </a:xfrm>
          <a:prstGeom prst="rect">
            <a:avLst/>
          </a:prstGeom>
        </p:spPr>
        <p:txBody>
          <a:bodyPr anchor="t" rtlCol="false" tIns="0" lIns="0" bIns="0" rIns="0">
            <a:spAutoFit/>
          </a:bodyPr>
          <a:lstStyle/>
          <a:p>
            <a:pPr algn="ctr">
              <a:lnSpc>
                <a:spcPts val="3640"/>
              </a:lnSpc>
              <a:spcBef>
                <a:spcPct val="0"/>
              </a:spcBef>
            </a:pPr>
            <a:r>
              <a:rPr lang="en-US" sz="2600">
                <a:solidFill>
                  <a:srgbClr val="000000"/>
                </a:solidFill>
                <a:latin typeface="Aileron"/>
                <a:ea typeface="Aileron"/>
                <a:cs typeface="Aileron"/>
                <a:sym typeface="Aileron"/>
              </a:rPr>
              <a:t>50cm</a:t>
            </a:r>
          </a:p>
        </p:txBody>
      </p:sp>
      <p:sp>
        <p:nvSpPr>
          <p:cNvPr name="TextBox 12" id="12"/>
          <p:cNvSpPr txBox="true"/>
          <p:nvPr/>
        </p:nvSpPr>
        <p:spPr>
          <a:xfrm rot="-2512401">
            <a:off x="10199852" y="5979921"/>
            <a:ext cx="2668786" cy="448308"/>
          </a:xfrm>
          <a:prstGeom prst="rect">
            <a:avLst/>
          </a:prstGeom>
        </p:spPr>
        <p:txBody>
          <a:bodyPr anchor="t" rtlCol="false" tIns="0" lIns="0" bIns="0" rIns="0">
            <a:spAutoFit/>
          </a:bodyPr>
          <a:lstStyle/>
          <a:p>
            <a:pPr algn="ctr">
              <a:lnSpc>
                <a:spcPts val="3640"/>
              </a:lnSpc>
              <a:spcBef>
                <a:spcPct val="0"/>
              </a:spcBef>
            </a:pPr>
            <a:r>
              <a:rPr lang="en-US" sz="2600">
                <a:solidFill>
                  <a:srgbClr val="000000"/>
                </a:solidFill>
                <a:latin typeface="Aileron"/>
                <a:ea typeface="Aileron"/>
                <a:cs typeface="Aileron"/>
                <a:sym typeface="Aileron"/>
              </a:rPr>
              <a:t>50cm</a:t>
            </a:r>
          </a:p>
        </p:txBody>
      </p:sp>
      <p:sp>
        <p:nvSpPr>
          <p:cNvPr name="TextBox 13" id="13"/>
          <p:cNvSpPr txBox="true"/>
          <p:nvPr/>
        </p:nvSpPr>
        <p:spPr>
          <a:xfrm rot="0">
            <a:off x="10471780" y="7600521"/>
            <a:ext cx="4920109" cy="396240"/>
          </a:xfrm>
          <a:prstGeom prst="rect">
            <a:avLst/>
          </a:prstGeom>
        </p:spPr>
        <p:txBody>
          <a:bodyPr anchor="t" rtlCol="false" tIns="0" lIns="0" bIns="0" rIns="0">
            <a:spAutoFit/>
          </a:bodyPr>
          <a:lstStyle/>
          <a:p>
            <a:pPr algn="ctr">
              <a:lnSpc>
                <a:spcPts val="3359"/>
              </a:lnSpc>
              <a:spcBef>
                <a:spcPct val="0"/>
              </a:spcBef>
            </a:pPr>
            <a:r>
              <a:rPr lang="en-US" sz="2400">
                <a:solidFill>
                  <a:srgbClr val="000000"/>
                </a:solidFill>
                <a:latin typeface="Noto Sans"/>
                <a:ea typeface="Noto Sans"/>
                <a:cs typeface="Noto Sans"/>
                <a:sym typeface="Noto Sans"/>
              </a:rPr>
              <a:t>Figure 1: Placement of Iomt nodes</a:t>
            </a:r>
          </a:p>
        </p:txBody>
      </p:sp>
      <p:sp>
        <p:nvSpPr>
          <p:cNvPr name="TextBox 14" id="1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6</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066826" y="1254173"/>
            <a:ext cx="2291209" cy="712470"/>
          </a:xfrm>
          <a:prstGeom prst="rect">
            <a:avLst/>
          </a:prstGeom>
        </p:spPr>
        <p:txBody>
          <a:bodyPr anchor="t" rtlCol="false" tIns="0" lIns="0" bIns="0" rIns="0">
            <a:spAutoFit/>
          </a:bodyPr>
          <a:lstStyle/>
          <a:p>
            <a:pPr algn="ctr">
              <a:lnSpc>
                <a:spcPts val="5880"/>
              </a:lnSpc>
            </a:pPr>
            <a:r>
              <a:rPr lang="en-US" sz="4200" b="true">
                <a:solidFill>
                  <a:srgbClr val="000000"/>
                </a:solidFill>
                <a:latin typeface="Noto Sans Bold"/>
                <a:ea typeface="Noto Sans Bold"/>
                <a:cs typeface="Noto Sans Bold"/>
                <a:sym typeface="Noto Sans Bold"/>
              </a:rPr>
              <a:t>Scenario</a:t>
            </a:r>
          </a:p>
        </p:txBody>
      </p:sp>
      <p:sp>
        <p:nvSpPr>
          <p:cNvPr name="TextBox 3" id="3"/>
          <p:cNvSpPr txBox="true"/>
          <p:nvPr/>
        </p:nvSpPr>
        <p:spPr>
          <a:xfrm rot="0">
            <a:off x="2066826" y="2226521"/>
            <a:ext cx="3321248" cy="523874"/>
          </a:xfrm>
          <a:prstGeom prst="rect">
            <a:avLst/>
          </a:prstGeom>
        </p:spPr>
        <p:txBody>
          <a:bodyPr anchor="t" rtlCol="false" tIns="0" lIns="0" bIns="0" rIns="0">
            <a:spAutoFit/>
          </a:bodyPr>
          <a:lstStyle/>
          <a:p>
            <a:pPr algn="ctr">
              <a:lnSpc>
                <a:spcPts val="4200"/>
              </a:lnSpc>
              <a:spcBef>
                <a:spcPct val="0"/>
              </a:spcBef>
            </a:pPr>
            <a:r>
              <a:rPr lang="en-US" b="true" sz="3000">
                <a:solidFill>
                  <a:srgbClr val="000000"/>
                </a:solidFill>
                <a:latin typeface="Aileron Bold"/>
                <a:ea typeface="Aileron Bold"/>
                <a:cs typeface="Aileron Bold"/>
                <a:sym typeface="Aileron Bold"/>
              </a:rPr>
              <a:t>Step 2: Monitoring</a:t>
            </a:r>
          </a:p>
        </p:txBody>
      </p:sp>
      <p:sp>
        <p:nvSpPr>
          <p:cNvPr name="TextBox 4" id="4"/>
          <p:cNvSpPr txBox="true"/>
          <p:nvPr/>
        </p:nvSpPr>
        <p:spPr>
          <a:xfrm rot="0">
            <a:off x="2066886" y="4347076"/>
            <a:ext cx="6906101" cy="523874"/>
          </a:xfrm>
          <a:prstGeom prst="rect">
            <a:avLst/>
          </a:prstGeom>
        </p:spPr>
        <p:txBody>
          <a:bodyPr anchor="t" rtlCol="false" tIns="0" lIns="0" bIns="0" rIns="0">
            <a:spAutoFit/>
          </a:bodyPr>
          <a:lstStyle/>
          <a:p>
            <a:pPr algn="ctr">
              <a:lnSpc>
                <a:spcPts val="4200"/>
              </a:lnSpc>
              <a:spcBef>
                <a:spcPct val="0"/>
              </a:spcBef>
            </a:pPr>
            <a:r>
              <a:rPr lang="en-US" b="true" sz="3000">
                <a:solidFill>
                  <a:srgbClr val="000000"/>
                </a:solidFill>
                <a:latin typeface="Aileron Bold"/>
                <a:ea typeface="Aileron Bold"/>
                <a:cs typeface="Aileron Bold"/>
                <a:sym typeface="Aileron Bold"/>
              </a:rPr>
              <a:t>Step 3: Data Analysis and Visualization</a:t>
            </a:r>
          </a:p>
        </p:txBody>
      </p:sp>
      <p:sp>
        <p:nvSpPr>
          <p:cNvPr name="TextBox 5" id="5"/>
          <p:cNvSpPr txBox="true"/>
          <p:nvPr/>
        </p:nvSpPr>
        <p:spPr>
          <a:xfrm rot="0">
            <a:off x="2013381" y="3017095"/>
            <a:ext cx="12857321" cy="905508"/>
          </a:xfrm>
          <a:prstGeom prst="rect">
            <a:avLst/>
          </a:prstGeom>
        </p:spPr>
        <p:txBody>
          <a:bodyPr anchor="t" rtlCol="false" tIns="0" lIns="0" bIns="0" rIns="0">
            <a:spAutoFit/>
          </a:bodyPr>
          <a:lstStyle/>
          <a:p>
            <a:pPr algn="l" marL="561353" indent="-280677" lvl="1">
              <a:lnSpc>
                <a:spcPts val="3640"/>
              </a:lnSpc>
              <a:buFont typeface="Arial"/>
              <a:buChar char="•"/>
            </a:pPr>
            <a:r>
              <a:rPr lang="en-US" sz="2600">
                <a:solidFill>
                  <a:srgbClr val="000000"/>
                </a:solidFill>
                <a:latin typeface="Aileron"/>
                <a:ea typeface="Aileron"/>
                <a:cs typeface="Aileron"/>
                <a:sym typeface="Aileron"/>
              </a:rPr>
              <a:t>Sensors collect data only when pressing the button during the experiment</a:t>
            </a:r>
          </a:p>
          <a:p>
            <a:pPr algn="l" marL="561353" indent="-280677" lvl="1">
              <a:lnSpc>
                <a:spcPts val="3640"/>
              </a:lnSpc>
              <a:buFont typeface="Arial"/>
              <a:buChar char="•"/>
            </a:pPr>
            <a:r>
              <a:rPr lang="en-US" sz="2600">
                <a:solidFill>
                  <a:srgbClr val="000000"/>
                </a:solidFill>
                <a:latin typeface="Aileron"/>
                <a:ea typeface="Aileron"/>
                <a:cs typeface="Aileron"/>
                <a:sym typeface="Aileron"/>
              </a:rPr>
              <a:t>The IoMT gateway collects data and updates the cloud platform every few seconds </a:t>
            </a:r>
          </a:p>
        </p:txBody>
      </p:sp>
      <p:sp>
        <p:nvSpPr>
          <p:cNvPr name="TextBox 6" id="6"/>
          <p:cNvSpPr txBox="true"/>
          <p:nvPr/>
        </p:nvSpPr>
        <p:spPr>
          <a:xfrm rot="0">
            <a:off x="2066826" y="5304948"/>
            <a:ext cx="14261238" cy="29578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000000"/>
                </a:solidFill>
                <a:latin typeface="Aileron"/>
                <a:ea typeface="Aileron"/>
                <a:cs typeface="Aileron"/>
                <a:sym typeface="Aileron"/>
              </a:rPr>
              <a:t>The cloud platform processes data and applies machine learning algorithms to detect anomalies.</a:t>
            </a:r>
          </a:p>
          <a:p>
            <a:pPr algn="l" marL="604519" indent="-302260" lvl="1">
              <a:lnSpc>
                <a:spcPts val="3919"/>
              </a:lnSpc>
              <a:buFont typeface="Arial"/>
              <a:buChar char="•"/>
            </a:pPr>
            <a:r>
              <a:rPr lang="en-US" sz="2799">
                <a:solidFill>
                  <a:srgbClr val="000000"/>
                </a:solidFill>
                <a:latin typeface="Aileron"/>
                <a:ea typeface="Aileron"/>
                <a:cs typeface="Aileron"/>
                <a:sym typeface="Aileron"/>
              </a:rPr>
              <a:t>The analytics dashboard displays:</a:t>
            </a:r>
          </a:p>
          <a:p>
            <a:pPr algn="l" marL="604519" indent="-302260" lvl="1">
              <a:lnSpc>
                <a:spcPts val="3919"/>
              </a:lnSpc>
              <a:buFont typeface="Arial"/>
              <a:buChar char="•"/>
            </a:pPr>
            <a:r>
              <a:rPr lang="en-US" sz="2799">
                <a:solidFill>
                  <a:srgbClr val="000000"/>
                </a:solidFill>
                <a:latin typeface="Aileron"/>
                <a:ea typeface="Aileron"/>
                <a:cs typeface="Aileron"/>
                <a:sym typeface="Aileron"/>
              </a:rPr>
              <a:t>Current Conditions: Temperature: 23°C, Humidity: 50%, Noise: 35 dB, CO2: 400 ppm, Light: 300 lux.</a:t>
            </a:r>
          </a:p>
          <a:p>
            <a:pPr algn="l" marL="604519" indent="-302260" lvl="1">
              <a:lnSpc>
                <a:spcPts val="3919"/>
              </a:lnSpc>
              <a:buFont typeface="Arial"/>
              <a:buChar char="•"/>
            </a:pPr>
            <a:r>
              <a:rPr lang="en-US" sz="2799">
                <a:solidFill>
                  <a:srgbClr val="000000"/>
                </a:solidFill>
                <a:latin typeface="Aileron"/>
                <a:ea typeface="Aileron"/>
                <a:cs typeface="Aileron"/>
                <a:sym typeface="Aileron"/>
              </a:rPr>
              <a:t>Trends and Predictions: Highlights potential deviations based on historical data.</a:t>
            </a:r>
          </a:p>
        </p:txBody>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726605" y="4812875"/>
            <a:ext cx="3486358" cy="4114800"/>
          </a:xfrm>
          <a:custGeom>
            <a:avLst/>
            <a:gdLst/>
            <a:ahLst/>
            <a:cxnLst/>
            <a:rect r="r" b="b" t="t" l="l"/>
            <a:pathLst>
              <a:path h="4114800" w="3486358">
                <a:moveTo>
                  <a:pt x="0" y="0"/>
                </a:moveTo>
                <a:lnTo>
                  <a:pt x="3486358" y="0"/>
                </a:lnTo>
                <a:lnTo>
                  <a:pt x="348635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638686" y="5771672"/>
            <a:ext cx="6786775" cy="3045565"/>
          </a:xfrm>
          <a:custGeom>
            <a:avLst/>
            <a:gdLst/>
            <a:ahLst/>
            <a:cxnLst/>
            <a:rect r="r" b="b" t="t" l="l"/>
            <a:pathLst>
              <a:path h="3045565" w="6786775">
                <a:moveTo>
                  <a:pt x="0" y="0"/>
                </a:moveTo>
                <a:lnTo>
                  <a:pt x="6786775" y="0"/>
                </a:lnTo>
                <a:lnTo>
                  <a:pt x="6786775" y="3045565"/>
                </a:lnTo>
                <a:lnTo>
                  <a:pt x="0" y="3045565"/>
                </a:lnTo>
                <a:lnTo>
                  <a:pt x="0" y="0"/>
                </a:lnTo>
                <a:close/>
              </a:path>
            </a:pathLst>
          </a:custGeom>
          <a:blipFill>
            <a:blip r:embed="rId4"/>
            <a:stretch>
              <a:fillRect l="0" t="0" r="0" b="0"/>
            </a:stretch>
          </a:blipFill>
        </p:spPr>
      </p:sp>
      <p:sp>
        <p:nvSpPr>
          <p:cNvPr name="TextBox 4" id="4"/>
          <p:cNvSpPr txBox="true"/>
          <p:nvPr/>
        </p:nvSpPr>
        <p:spPr>
          <a:xfrm rot="0">
            <a:off x="2066826" y="1254173"/>
            <a:ext cx="2291209" cy="712470"/>
          </a:xfrm>
          <a:prstGeom prst="rect">
            <a:avLst/>
          </a:prstGeom>
        </p:spPr>
        <p:txBody>
          <a:bodyPr anchor="t" rtlCol="false" tIns="0" lIns="0" bIns="0" rIns="0">
            <a:spAutoFit/>
          </a:bodyPr>
          <a:lstStyle/>
          <a:p>
            <a:pPr algn="ctr">
              <a:lnSpc>
                <a:spcPts val="5880"/>
              </a:lnSpc>
            </a:pPr>
            <a:r>
              <a:rPr lang="en-US" sz="4200" b="true">
                <a:solidFill>
                  <a:srgbClr val="000000"/>
                </a:solidFill>
                <a:latin typeface="Noto Sans Bold"/>
                <a:ea typeface="Noto Sans Bold"/>
                <a:cs typeface="Noto Sans Bold"/>
                <a:sym typeface="Noto Sans Bold"/>
              </a:rPr>
              <a:t>Scenario</a:t>
            </a:r>
          </a:p>
        </p:txBody>
      </p:sp>
      <p:sp>
        <p:nvSpPr>
          <p:cNvPr name="TextBox 5" id="5"/>
          <p:cNvSpPr txBox="true"/>
          <p:nvPr/>
        </p:nvSpPr>
        <p:spPr>
          <a:xfrm rot="0">
            <a:off x="2066886" y="2226521"/>
            <a:ext cx="5938718" cy="523874"/>
          </a:xfrm>
          <a:prstGeom prst="rect">
            <a:avLst/>
          </a:prstGeom>
        </p:spPr>
        <p:txBody>
          <a:bodyPr anchor="t" rtlCol="false" tIns="0" lIns="0" bIns="0" rIns="0">
            <a:spAutoFit/>
          </a:bodyPr>
          <a:lstStyle/>
          <a:p>
            <a:pPr algn="ctr">
              <a:lnSpc>
                <a:spcPts val="4200"/>
              </a:lnSpc>
              <a:spcBef>
                <a:spcPct val="0"/>
              </a:spcBef>
            </a:pPr>
            <a:r>
              <a:rPr lang="en-US" b="true" sz="3000">
                <a:solidFill>
                  <a:srgbClr val="000000"/>
                </a:solidFill>
                <a:latin typeface="Aileron Bold"/>
                <a:ea typeface="Aileron Bold"/>
                <a:cs typeface="Aileron Bold"/>
                <a:sym typeface="Aileron Bold"/>
              </a:rPr>
              <a:t>Step 5: Integration with EEG Data</a:t>
            </a:r>
          </a:p>
        </p:txBody>
      </p:sp>
      <p:sp>
        <p:nvSpPr>
          <p:cNvPr name="TextBox 6" id="6"/>
          <p:cNvSpPr txBox="true"/>
          <p:nvPr/>
        </p:nvSpPr>
        <p:spPr>
          <a:xfrm rot="0">
            <a:off x="2066826" y="3017095"/>
            <a:ext cx="13146137" cy="14719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000000"/>
                </a:solidFill>
                <a:latin typeface="Noto Sans"/>
                <a:ea typeface="Noto Sans"/>
                <a:cs typeface="Noto Sans"/>
                <a:sym typeface="Noto Sans"/>
              </a:rPr>
              <a:t>Environmental data is timestamped and synchronized with EEG recordings.</a:t>
            </a:r>
          </a:p>
          <a:p>
            <a:pPr algn="l" marL="604519" indent="-302260" lvl="1">
              <a:lnSpc>
                <a:spcPts val="3919"/>
              </a:lnSpc>
              <a:buFont typeface="Arial"/>
              <a:buChar char="•"/>
            </a:pPr>
            <a:r>
              <a:rPr lang="en-US" sz="2799">
                <a:solidFill>
                  <a:srgbClr val="000000"/>
                </a:solidFill>
                <a:latin typeface="Noto Sans"/>
                <a:ea typeface="Noto Sans"/>
                <a:cs typeface="Noto Sans"/>
                <a:sym typeface="Noto Sans"/>
              </a:rPr>
              <a:t>Analysts can correlate EEG signal anomalies with environmental changes</a:t>
            </a:r>
          </a:p>
          <a:p>
            <a:pPr algn="l" marL="604519" indent="-302260" lvl="1">
              <a:lnSpc>
                <a:spcPts val="3919"/>
              </a:lnSpc>
              <a:buFont typeface="Arial"/>
              <a:buChar char="•"/>
            </a:pPr>
            <a:r>
              <a:rPr lang="en-US" sz="2799">
                <a:solidFill>
                  <a:srgbClr val="000000"/>
                </a:solidFill>
                <a:latin typeface="Noto Sans"/>
                <a:ea typeface="Noto Sans"/>
                <a:cs typeface="Noto Sans"/>
                <a:sym typeface="Noto Sans"/>
              </a:rPr>
              <a:t>A report of parameters will be exported </a:t>
            </a:r>
          </a:p>
        </p:txBody>
      </p:sp>
      <p:sp>
        <p:nvSpPr>
          <p:cNvPr name="TextBox 7" id="7"/>
          <p:cNvSpPr txBox="true"/>
          <p:nvPr/>
        </p:nvSpPr>
        <p:spPr>
          <a:xfrm rot="0">
            <a:off x="10353758" y="6755975"/>
            <a:ext cx="444550" cy="962660"/>
          </a:xfrm>
          <a:prstGeom prst="rect">
            <a:avLst/>
          </a:prstGeom>
        </p:spPr>
        <p:txBody>
          <a:bodyPr anchor="t" rtlCol="false" tIns="0" lIns="0" bIns="0" rIns="0">
            <a:spAutoFit/>
          </a:bodyPr>
          <a:lstStyle/>
          <a:p>
            <a:pPr algn="ctr">
              <a:lnSpc>
                <a:spcPts val="7840"/>
              </a:lnSpc>
              <a:spcBef>
                <a:spcPct val="0"/>
              </a:spcBef>
            </a:pPr>
            <a:r>
              <a:rPr lang="en-US" b="true" sz="5600">
                <a:solidFill>
                  <a:srgbClr val="000000"/>
                </a:solidFill>
                <a:latin typeface="Aileron Bold"/>
                <a:ea typeface="Aileron Bold"/>
                <a:cs typeface="Aileron Bold"/>
                <a:sym typeface="Aileron Bold"/>
              </a:rPr>
              <a:t>+</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04118" y="3570243"/>
            <a:ext cx="2479763" cy="2479763"/>
          </a:xfrm>
          <a:custGeom>
            <a:avLst/>
            <a:gdLst/>
            <a:ahLst/>
            <a:cxnLst/>
            <a:rect r="r" b="b" t="t" l="l"/>
            <a:pathLst>
              <a:path h="2479763" w="2479763">
                <a:moveTo>
                  <a:pt x="0" y="0"/>
                </a:moveTo>
                <a:lnTo>
                  <a:pt x="2479764" y="0"/>
                </a:lnTo>
                <a:lnTo>
                  <a:pt x="2479764" y="2479764"/>
                </a:lnTo>
                <a:lnTo>
                  <a:pt x="0" y="24797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142155" y="654323"/>
            <a:ext cx="3688318" cy="712470"/>
          </a:xfrm>
          <a:prstGeom prst="rect">
            <a:avLst/>
          </a:prstGeom>
        </p:spPr>
        <p:txBody>
          <a:bodyPr anchor="t" rtlCol="false" tIns="0" lIns="0" bIns="0" rIns="0">
            <a:spAutoFit/>
          </a:bodyPr>
          <a:lstStyle/>
          <a:p>
            <a:pPr algn="ctr">
              <a:lnSpc>
                <a:spcPts val="5880"/>
              </a:lnSpc>
            </a:pPr>
            <a:r>
              <a:rPr lang="en-US" sz="4200" b="true">
                <a:solidFill>
                  <a:srgbClr val="000000"/>
                </a:solidFill>
                <a:latin typeface="Noto Sans Bold"/>
                <a:ea typeface="Noto Sans Bold"/>
                <a:cs typeface="Noto Sans Bold"/>
                <a:sym typeface="Noto Sans Bold"/>
              </a:rPr>
              <a:t>Noise sources</a:t>
            </a:r>
          </a:p>
        </p:txBody>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9</a:t>
            </a:r>
          </a:p>
        </p:txBody>
      </p:sp>
      <p:sp>
        <p:nvSpPr>
          <p:cNvPr name="TextBox 5" id="5"/>
          <p:cNvSpPr txBox="true"/>
          <p:nvPr/>
        </p:nvSpPr>
        <p:spPr>
          <a:xfrm rot="0">
            <a:off x="8055590" y="4115435"/>
            <a:ext cx="2176820" cy="1313180"/>
          </a:xfrm>
          <a:prstGeom prst="rect">
            <a:avLst/>
          </a:prstGeom>
        </p:spPr>
        <p:txBody>
          <a:bodyPr anchor="t" rtlCol="false" tIns="0" lIns="0" bIns="0" rIns="0">
            <a:spAutoFit/>
          </a:bodyPr>
          <a:lstStyle/>
          <a:p>
            <a:pPr algn="ctr">
              <a:lnSpc>
                <a:spcPts val="5320"/>
              </a:lnSpc>
            </a:pPr>
            <a:r>
              <a:rPr lang="en-US" sz="3800" b="true">
                <a:solidFill>
                  <a:srgbClr val="000000"/>
                </a:solidFill>
                <a:latin typeface="Noto Sans Bold"/>
                <a:ea typeface="Noto Sans Bold"/>
                <a:cs typeface="Noto Sans Bold"/>
                <a:sym typeface="Noto Sans Bold"/>
              </a:rPr>
              <a:t>NOISE</a:t>
            </a:r>
          </a:p>
          <a:p>
            <a:pPr algn="ctr">
              <a:lnSpc>
                <a:spcPts val="5320"/>
              </a:lnSpc>
              <a:spcBef>
                <a:spcPct val="0"/>
              </a:spcBef>
            </a:pPr>
            <a:r>
              <a:rPr lang="en-US" b="true" sz="3800">
                <a:solidFill>
                  <a:srgbClr val="000000"/>
                </a:solidFill>
                <a:latin typeface="Noto Sans Bold"/>
                <a:ea typeface="Noto Sans Bold"/>
                <a:cs typeface="Noto Sans Bold"/>
                <a:sym typeface="Noto Sans Bold"/>
              </a:rPr>
              <a:t>SOURCES</a:t>
            </a:r>
          </a:p>
        </p:txBody>
      </p:sp>
      <p:sp>
        <p:nvSpPr>
          <p:cNvPr name="TextBox 6" id="6"/>
          <p:cNvSpPr txBox="true"/>
          <p:nvPr/>
        </p:nvSpPr>
        <p:spPr>
          <a:xfrm rot="0">
            <a:off x="1142155" y="2271668"/>
            <a:ext cx="6390323" cy="1298575"/>
          </a:xfrm>
          <a:prstGeom prst="rect">
            <a:avLst/>
          </a:prstGeom>
        </p:spPr>
        <p:txBody>
          <a:bodyPr anchor="t" rtlCol="false" tIns="0" lIns="0" bIns="0" rIns="0">
            <a:spAutoFit/>
          </a:bodyPr>
          <a:lstStyle/>
          <a:p>
            <a:pPr algn="ctr">
              <a:lnSpc>
                <a:spcPts val="3499"/>
              </a:lnSpc>
              <a:spcBef>
                <a:spcPct val="0"/>
              </a:spcBef>
            </a:pPr>
            <a:r>
              <a:rPr lang="en-US" b="true" sz="2499">
                <a:solidFill>
                  <a:srgbClr val="000000"/>
                </a:solidFill>
                <a:latin typeface="Canva Sans Bold"/>
                <a:ea typeface="Canva Sans Bold"/>
                <a:cs typeface="Canva Sans Bold"/>
                <a:sym typeface="Canva Sans Bold"/>
              </a:rPr>
              <a:t>Power Line Interference</a:t>
            </a:r>
          </a:p>
          <a:p>
            <a:pPr algn="ctr">
              <a:lnSpc>
                <a:spcPts val="3499"/>
              </a:lnSpc>
              <a:spcBef>
                <a:spcPct val="0"/>
              </a:spcBef>
            </a:pPr>
            <a:r>
              <a:rPr lang="en-US" sz="2499">
                <a:solidFill>
                  <a:srgbClr val="000000"/>
                </a:solidFill>
                <a:latin typeface="Canva Sans"/>
                <a:ea typeface="Canva Sans"/>
                <a:cs typeface="Canva Sans"/>
                <a:sym typeface="Canva Sans"/>
              </a:rPr>
              <a:t>Poor grounding, proximity to power lines, </a:t>
            </a:r>
          </a:p>
          <a:p>
            <a:pPr algn="ctr">
              <a:lnSpc>
                <a:spcPts val="3499"/>
              </a:lnSpc>
              <a:spcBef>
                <a:spcPct val="0"/>
              </a:spcBef>
            </a:pPr>
            <a:r>
              <a:rPr lang="en-US" sz="2499">
                <a:solidFill>
                  <a:srgbClr val="000000"/>
                </a:solidFill>
                <a:latin typeface="Canva Sans"/>
                <a:ea typeface="Canva Sans"/>
                <a:cs typeface="Canva Sans"/>
                <a:sym typeface="Canva Sans"/>
              </a:rPr>
              <a:t>or faulty wiring</a:t>
            </a:r>
          </a:p>
        </p:txBody>
      </p:sp>
      <p:sp>
        <p:nvSpPr>
          <p:cNvPr name="TextBox 7" id="7"/>
          <p:cNvSpPr txBox="true"/>
          <p:nvPr/>
        </p:nvSpPr>
        <p:spPr>
          <a:xfrm rot="0">
            <a:off x="685688" y="4470400"/>
            <a:ext cx="6846790" cy="1298575"/>
          </a:xfrm>
          <a:prstGeom prst="rect">
            <a:avLst/>
          </a:prstGeom>
        </p:spPr>
        <p:txBody>
          <a:bodyPr anchor="t" rtlCol="false" tIns="0" lIns="0" bIns="0" rIns="0">
            <a:spAutoFit/>
          </a:bodyPr>
          <a:lstStyle/>
          <a:p>
            <a:pPr algn="ctr">
              <a:lnSpc>
                <a:spcPts val="3499"/>
              </a:lnSpc>
              <a:spcBef>
                <a:spcPct val="0"/>
              </a:spcBef>
            </a:pPr>
            <a:r>
              <a:rPr lang="en-US" b="true" sz="2499">
                <a:solidFill>
                  <a:srgbClr val="000000"/>
                </a:solidFill>
                <a:latin typeface="Canva Sans Bold"/>
                <a:ea typeface="Canva Sans Bold"/>
                <a:cs typeface="Canva Sans Bold"/>
                <a:sym typeface="Canva Sans Bold"/>
              </a:rPr>
              <a:t>Equipment Noise</a:t>
            </a:r>
          </a:p>
          <a:p>
            <a:pPr algn="ctr">
              <a:lnSpc>
                <a:spcPts val="3499"/>
              </a:lnSpc>
              <a:spcBef>
                <a:spcPct val="0"/>
              </a:spcBef>
            </a:pPr>
            <a:r>
              <a:rPr lang="en-US" sz="2499">
                <a:solidFill>
                  <a:srgbClr val="000000"/>
                </a:solidFill>
                <a:latin typeface="Canva Sans"/>
                <a:ea typeface="Canva Sans"/>
                <a:cs typeface="Canva Sans"/>
                <a:sym typeface="Canva Sans"/>
              </a:rPr>
              <a:t>Fluorescent lights can generate </a:t>
            </a:r>
          </a:p>
          <a:p>
            <a:pPr algn="ctr">
              <a:lnSpc>
                <a:spcPts val="3499"/>
              </a:lnSpc>
              <a:spcBef>
                <a:spcPct val="0"/>
              </a:spcBef>
            </a:pPr>
            <a:r>
              <a:rPr lang="en-US" sz="2499">
                <a:solidFill>
                  <a:srgbClr val="000000"/>
                </a:solidFill>
                <a:latin typeface="Canva Sans"/>
                <a:ea typeface="Canva Sans"/>
                <a:cs typeface="Canva Sans"/>
                <a:sym typeface="Canva Sans"/>
              </a:rPr>
              <a:t>high-frequency noise</a:t>
            </a:r>
          </a:p>
        </p:txBody>
      </p:sp>
      <p:sp>
        <p:nvSpPr>
          <p:cNvPr name="TextBox 8" id="8"/>
          <p:cNvSpPr txBox="true"/>
          <p:nvPr/>
        </p:nvSpPr>
        <p:spPr>
          <a:xfrm rot="0">
            <a:off x="685688" y="6673850"/>
            <a:ext cx="6846790" cy="1298575"/>
          </a:xfrm>
          <a:prstGeom prst="rect">
            <a:avLst/>
          </a:prstGeom>
        </p:spPr>
        <p:txBody>
          <a:bodyPr anchor="t" rtlCol="false" tIns="0" lIns="0" bIns="0" rIns="0">
            <a:spAutoFit/>
          </a:bodyPr>
          <a:lstStyle/>
          <a:p>
            <a:pPr algn="ctr">
              <a:lnSpc>
                <a:spcPts val="3499"/>
              </a:lnSpc>
              <a:spcBef>
                <a:spcPct val="0"/>
              </a:spcBef>
            </a:pPr>
            <a:r>
              <a:rPr lang="en-US" b="true" sz="2499">
                <a:solidFill>
                  <a:srgbClr val="000000"/>
                </a:solidFill>
                <a:latin typeface="Canva Sans Bold"/>
                <a:ea typeface="Canva Sans Bold"/>
                <a:cs typeface="Canva Sans Bold"/>
                <a:sym typeface="Canva Sans Bold"/>
              </a:rPr>
              <a:t>Cabling Issues</a:t>
            </a:r>
          </a:p>
          <a:p>
            <a:pPr algn="ctr">
              <a:lnSpc>
                <a:spcPts val="3499"/>
              </a:lnSpc>
              <a:spcBef>
                <a:spcPct val="0"/>
              </a:spcBef>
            </a:pPr>
            <a:r>
              <a:rPr lang="en-US" sz="2499">
                <a:solidFill>
                  <a:srgbClr val="000000"/>
                </a:solidFill>
                <a:latin typeface="Canva Sans"/>
                <a:ea typeface="Canva Sans"/>
                <a:cs typeface="Canva Sans"/>
                <a:sym typeface="Canva Sans"/>
              </a:rPr>
              <a:t>Cross-talk between cables or improper shielding of EEG leads</a:t>
            </a:r>
          </a:p>
        </p:txBody>
      </p:sp>
      <p:sp>
        <p:nvSpPr>
          <p:cNvPr name="TextBox 9" id="9"/>
          <p:cNvSpPr txBox="true"/>
          <p:nvPr/>
        </p:nvSpPr>
        <p:spPr>
          <a:xfrm rot="0">
            <a:off x="5720605" y="8261350"/>
            <a:ext cx="6846790" cy="1298575"/>
          </a:xfrm>
          <a:prstGeom prst="rect">
            <a:avLst/>
          </a:prstGeom>
        </p:spPr>
        <p:txBody>
          <a:bodyPr anchor="t" rtlCol="false" tIns="0" lIns="0" bIns="0" rIns="0">
            <a:spAutoFit/>
          </a:bodyPr>
          <a:lstStyle/>
          <a:p>
            <a:pPr algn="ctr">
              <a:lnSpc>
                <a:spcPts val="3499"/>
              </a:lnSpc>
            </a:pPr>
            <a:r>
              <a:rPr lang="en-US" sz="2499" b="true">
                <a:solidFill>
                  <a:srgbClr val="000000"/>
                </a:solidFill>
                <a:latin typeface="Canva Sans Bold"/>
                <a:ea typeface="Canva Sans Bold"/>
                <a:cs typeface="Canva Sans Bold"/>
                <a:sym typeface="Canva Sans Bold"/>
              </a:rPr>
              <a:t>Acoustic Noise</a:t>
            </a:r>
          </a:p>
          <a:p>
            <a:pPr algn="ctr">
              <a:lnSpc>
                <a:spcPts val="3499"/>
              </a:lnSpc>
              <a:spcBef>
                <a:spcPct val="0"/>
              </a:spcBef>
            </a:pPr>
            <a:r>
              <a:rPr lang="en-US" sz="2499">
                <a:solidFill>
                  <a:srgbClr val="000000"/>
                </a:solidFill>
                <a:latin typeface="Canva Sans"/>
                <a:ea typeface="Canva Sans"/>
                <a:cs typeface="Canva Sans"/>
                <a:sym typeface="Canva Sans"/>
              </a:rPr>
              <a:t>Sound from adjacent rooms, corridors, or external sources like traffic</a:t>
            </a:r>
          </a:p>
        </p:txBody>
      </p:sp>
      <p:sp>
        <p:nvSpPr>
          <p:cNvPr name="TextBox 10" id="10"/>
          <p:cNvSpPr txBox="true"/>
          <p:nvPr/>
        </p:nvSpPr>
        <p:spPr>
          <a:xfrm rot="0">
            <a:off x="11045654" y="6235700"/>
            <a:ext cx="6846790" cy="1736725"/>
          </a:xfrm>
          <a:prstGeom prst="rect">
            <a:avLst/>
          </a:prstGeom>
        </p:spPr>
        <p:txBody>
          <a:bodyPr anchor="t" rtlCol="false" tIns="0" lIns="0" bIns="0" rIns="0">
            <a:spAutoFit/>
          </a:bodyPr>
          <a:lstStyle/>
          <a:p>
            <a:pPr algn="ctr">
              <a:lnSpc>
                <a:spcPts val="3499"/>
              </a:lnSpc>
            </a:pPr>
            <a:r>
              <a:rPr lang="en-US" sz="2499" b="true">
                <a:solidFill>
                  <a:srgbClr val="000000"/>
                </a:solidFill>
                <a:latin typeface="Canva Sans Bold"/>
                <a:ea typeface="Canva Sans Bold"/>
                <a:cs typeface="Canva Sans Bold"/>
                <a:sym typeface="Canva Sans Bold"/>
              </a:rPr>
              <a:t>Muscle Artifacts</a:t>
            </a:r>
          </a:p>
          <a:p>
            <a:pPr algn="ctr">
              <a:lnSpc>
                <a:spcPts val="3499"/>
              </a:lnSpc>
              <a:spcBef>
                <a:spcPct val="0"/>
              </a:spcBef>
            </a:pPr>
            <a:r>
              <a:rPr lang="en-US" sz="2499">
                <a:solidFill>
                  <a:srgbClr val="000000"/>
                </a:solidFill>
                <a:latin typeface="Canva Sans"/>
                <a:ea typeface="Canva Sans"/>
                <a:cs typeface="Canva Sans"/>
                <a:sym typeface="Canva Sans"/>
              </a:rPr>
              <a:t>Movements such as blinking, chewing, or jaw clenching generate electrical activity that overlaps with EEG signals</a:t>
            </a:r>
          </a:p>
        </p:txBody>
      </p:sp>
      <p:sp>
        <p:nvSpPr>
          <p:cNvPr name="TextBox 11" id="11"/>
          <p:cNvSpPr txBox="true"/>
          <p:nvPr/>
        </p:nvSpPr>
        <p:spPr>
          <a:xfrm rot="0">
            <a:off x="11045654" y="4251325"/>
            <a:ext cx="6846790" cy="1298575"/>
          </a:xfrm>
          <a:prstGeom prst="rect">
            <a:avLst/>
          </a:prstGeom>
        </p:spPr>
        <p:txBody>
          <a:bodyPr anchor="t" rtlCol="false" tIns="0" lIns="0" bIns="0" rIns="0">
            <a:spAutoFit/>
          </a:bodyPr>
          <a:lstStyle/>
          <a:p>
            <a:pPr algn="ctr">
              <a:lnSpc>
                <a:spcPts val="3499"/>
              </a:lnSpc>
            </a:pPr>
            <a:r>
              <a:rPr lang="en-US" sz="2499" b="true">
                <a:solidFill>
                  <a:srgbClr val="000000"/>
                </a:solidFill>
                <a:latin typeface="Canva Sans Bold"/>
                <a:ea typeface="Canva Sans Bold"/>
                <a:cs typeface="Canva Sans Bold"/>
                <a:sym typeface="Canva Sans Bold"/>
              </a:rPr>
              <a:t>Sweating or Skin Conductance</a:t>
            </a:r>
          </a:p>
          <a:p>
            <a:pPr algn="ctr">
              <a:lnSpc>
                <a:spcPts val="3499"/>
              </a:lnSpc>
              <a:spcBef>
                <a:spcPct val="0"/>
              </a:spcBef>
            </a:pPr>
            <a:r>
              <a:rPr lang="en-US" sz="2499">
                <a:solidFill>
                  <a:srgbClr val="000000"/>
                </a:solidFill>
                <a:latin typeface="Canva Sans"/>
                <a:ea typeface="Canva Sans"/>
                <a:cs typeface="Canva Sans"/>
                <a:sym typeface="Canva Sans"/>
              </a:rPr>
              <a:t>Changes in skin conductivity can affect the impedance of EEG electrodes</a:t>
            </a:r>
          </a:p>
        </p:txBody>
      </p:sp>
      <p:sp>
        <p:nvSpPr>
          <p:cNvPr name="TextBox 12" id="12"/>
          <p:cNvSpPr txBox="true"/>
          <p:nvPr/>
        </p:nvSpPr>
        <p:spPr>
          <a:xfrm rot="0">
            <a:off x="11045654" y="2052593"/>
            <a:ext cx="6846790" cy="1736725"/>
          </a:xfrm>
          <a:prstGeom prst="rect">
            <a:avLst/>
          </a:prstGeom>
        </p:spPr>
        <p:txBody>
          <a:bodyPr anchor="t" rtlCol="false" tIns="0" lIns="0" bIns="0" rIns="0">
            <a:spAutoFit/>
          </a:bodyPr>
          <a:lstStyle/>
          <a:p>
            <a:pPr algn="ctr">
              <a:lnSpc>
                <a:spcPts val="3499"/>
              </a:lnSpc>
            </a:pPr>
            <a:r>
              <a:rPr lang="en-US" sz="2499" b="true">
                <a:solidFill>
                  <a:srgbClr val="000000"/>
                </a:solidFill>
                <a:latin typeface="Canva Sans Bold"/>
                <a:ea typeface="Canva Sans Bold"/>
                <a:cs typeface="Canva Sans Bold"/>
                <a:sym typeface="Canva Sans Bold"/>
              </a:rPr>
              <a:t>Respiration and Cardiac Activity</a:t>
            </a:r>
          </a:p>
          <a:p>
            <a:pPr algn="ctr">
              <a:lnSpc>
                <a:spcPts val="3499"/>
              </a:lnSpc>
              <a:spcBef>
                <a:spcPct val="0"/>
              </a:spcBef>
            </a:pPr>
            <a:r>
              <a:rPr lang="en-US" sz="2499">
                <a:solidFill>
                  <a:srgbClr val="000000"/>
                </a:solidFill>
                <a:latin typeface="Canva Sans"/>
                <a:ea typeface="Canva Sans"/>
                <a:cs typeface="Canva Sans"/>
                <a:sym typeface="Canva Sans"/>
              </a:rPr>
              <a:t>The heartbeat (ECG artifacts) or breathing can cause low-frequency fluctuations in the EEG signa</a:t>
            </a:r>
          </a:p>
        </p:txBody>
      </p:sp>
      <p:sp>
        <p:nvSpPr>
          <p:cNvPr name="AutoShape 13" id="13"/>
          <p:cNvSpPr/>
          <p:nvPr/>
        </p:nvSpPr>
        <p:spPr>
          <a:xfrm flipH="true">
            <a:off x="6070824" y="6176967"/>
            <a:ext cx="1455172" cy="526595"/>
          </a:xfrm>
          <a:prstGeom prst="line">
            <a:avLst/>
          </a:prstGeom>
          <a:ln cap="flat" w="38100">
            <a:solidFill>
              <a:srgbClr val="000000"/>
            </a:solidFill>
            <a:prstDash val="solid"/>
            <a:headEnd type="none" len="sm" w="sm"/>
            <a:tailEnd type="arrow" len="sm" w="med"/>
          </a:ln>
        </p:spPr>
      </p:sp>
      <p:sp>
        <p:nvSpPr>
          <p:cNvPr name="AutoShape 14" id="14"/>
          <p:cNvSpPr/>
          <p:nvPr/>
        </p:nvSpPr>
        <p:spPr>
          <a:xfrm flipH="true" flipV="true">
            <a:off x="5957773" y="3523119"/>
            <a:ext cx="1574705" cy="668516"/>
          </a:xfrm>
          <a:prstGeom prst="line">
            <a:avLst/>
          </a:prstGeom>
          <a:ln cap="flat" w="38100">
            <a:solidFill>
              <a:srgbClr val="000000"/>
            </a:solidFill>
            <a:prstDash val="solid"/>
            <a:headEnd type="none" len="sm" w="sm"/>
            <a:tailEnd type="arrow" len="sm" w="med"/>
          </a:ln>
        </p:spPr>
      </p:sp>
      <p:sp>
        <p:nvSpPr>
          <p:cNvPr name="AutoShape 15" id="15"/>
          <p:cNvSpPr/>
          <p:nvPr/>
        </p:nvSpPr>
        <p:spPr>
          <a:xfrm flipH="true">
            <a:off x="5815262" y="4864648"/>
            <a:ext cx="1710733" cy="0"/>
          </a:xfrm>
          <a:prstGeom prst="line">
            <a:avLst/>
          </a:prstGeom>
          <a:ln cap="flat" w="38100">
            <a:solidFill>
              <a:srgbClr val="000000"/>
            </a:solidFill>
            <a:prstDash val="solid"/>
            <a:headEnd type="none" len="sm" w="sm"/>
            <a:tailEnd type="arrow" len="sm" w="med"/>
          </a:ln>
        </p:spPr>
      </p:sp>
      <p:sp>
        <p:nvSpPr>
          <p:cNvPr name="AutoShape 16" id="16"/>
          <p:cNvSpPr/>
          <p:nvPr/>
        </p:nvSpPr>
        <p:spPr>
          <a:xfrm>
            <a:off x="10752988" y="5811576"/>
            <a:ext cx="1610636" cy="576593"/>
          </a:xfrm>
          <a:prstGeom prst="line">
            <a:avLst/>
          </a:prstGeom>
          <a:ln cap="flat" w="38100">
            <a:solidFill>
              <a:srgbClr val="000000"/>
            </a:solidFill>
            <a:prstDash val="solid"/>
            <a:headEnd type="none" len="sm" w="sm"/>
            <a:tailEnd type="arrow" len="sm" w="med"/>
          </a:ln>
        </p:spPr>
      </p:sp>
      <p:sp>
        <p:nvSpPr>
          <p:cNvPr name="AutoShape 17" id="17"/>
          <p:cNvSpPr/>
          <p:nvPr/>
        </p:nvSpPr>
        <p:spPr>
          <a:xfrm flipV="true">
            <a:off x="9471386" y="2636940"/>
            <a:ext cx="1566616" cy="687258"/>
          </a:xfrm>
          <a:prstGeom prst="line">
            <a:avLst/>
          </a:prstGeom>
          <a:ln cap="flat" w="38100">
            <a:solidFill>
              <a:srgbClr val="000000"/>
            </a:solidFill>
            <a:prstDash val="solid"/>
            <a:headEnd type="none" len="sm" w="sm"/>
            <a:tailEnd type="arrow" len="sm" w="med"/>
          </a:ln>
        </p:spPr>
      </p:sp>
      <p:sp>
        <p:nvSpPr>
          <p:cNvPr name="AutoShape 18" id="18"/>
          <p:cNvSpPr/>
          <p:nvPr/>
        </p:nvSpPr>
        <p:spPr>
          <a:xfrm flipV="true">
            <a:off x="10753860" y="4539274"/>
            <a:ext cx="1239176" cy="56736"/>
          </a:xfrm>
          <a:prstGeom prst="line">
            <a:avLst/>
          </a:prstGeom>
          <a:ln cap="flat" w="38100">
            <a:solidFill>
              <a:srgbClr val="000000"/>
            </a:solidFill>
            <a:prstDash val="solid"/>
            <a:headEnd type="none" len="sm" w="sm"/>
            <a:tailEnd type="arrow" len="sm" w="med"/>
          </a:ln>
        </p:spPr>
      </p:sp>
      <p:sp>
        <p:nvSpPr>
          <p:cNvPr name="AutoShape 19" id="19"/>
          <p:cNvSpPr/>
          <p:nvPr/>
        </p:nvSpPr>
        <p:spPr>
          <a:xfrm flipH="true">
            <a:off x="9105967" y="6175458"/>
            <a:ext cx="18984" cy="1904833"/>
          </a:xfrm>
          <a:prstGeom prst="line">
            <a:avLst/>
          </a:prstGeom>
          <a:ln cap="flat" w="38100">
            <a:solidFill>
              <a:srgbClr val="000000"/>
            </a:solidFill>
            <a:prstDash val="solid"/>
            <a:headEnd type="none" len="sm" w="sm"/>
            <a:tailEnd type="arrow" len="sm" w="med"/>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DAGWv78N_4M</dc:identifier>
  <dcterms:modified xsi:type="dcterms:W3CDTF">2011-08-01T06:04:30Z</dcterms:modified>
  <cp:revision>1</cp:revision>
  <dc:title>Gray and Blue Simple Smart Living Presentation</dc:title>
</cp:coreProperties>
</file>

<file path=docProps/thumbnail.jpeg>
</file>